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9"/>
  </p:handoutMasterIdLst>
  <p:sldIdLst>
    <p:sldId id="256" r:id="rId2"/>
    <p:sldId id="288" r:id="rId3"/>
    <p:sldId id="257" r:id="rId4"/>
    <p:sldId id="258" r:id="rId5"/>
    <p:sldId id="259" r:id="rId6"/>
    <p:sldId id="281" r:id="rId7"/>
    <p:sldId id="260" r:id="rId8"/>
    <p:sldId id="289" r:id="rId9"/>
    <p:sldId id="290" r:id="rId10"/>
    <p:sldId id="291" r:id="rId11"/>
    <p:sldId id="292" r:id="rId12"/>
    <p:sldId id="293" r:id="rId13"/>
    <p:sldId id="294" r:id="rId14"/>
    <p:sldId id="286" r:id="rId15"/>
    <p:sldId id="287" r:id="rId16"/>
    <p:sldId id="261" r:id="rId17"/>
    <p:sldId id="262" r:id="rId18"/>
    <p:sldId id="264" r:id="rId19"/>
    <p:sldId id="265" r:id="rId20"/>
    <p:sldId id="266" r:id="rId21"/>
    <p:sldId id="275" r:id="rId22"/>
    <p:sldId id="282" r:id="rId23"/>
    <p:sldId id="268" r:id="rId24"/>
    <p:sldId id="269" r:id="rId25"/>
    <p:sldId id="270" r:id="rId26"/>
    <p:sldId id="271" r:id="rId27"/>
    <p:sldId id="272" r:id="rId28"/>
    <p:sldId id="273" r:id="rId29"/>
    <p:sldId id="274" r:id="rId30"/>
    <p:sldId id="276" r:id="rId31"/>
    <p:sldId id="277" r:id="rId32"/>
    <p:sldId id="278" r:id="rId33"/>
    <p:sldId id="279" r:id="rId34"/>
    <p:sldId id="280" r:id="rId35"/>
    <p:sldId id="283" r:id="rId36"/>
    <p:sldId id="285" r:id="rId37"/>
    <p:sldId id="295" r:id="rId38"/>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21" autoAdjust="0"/>
    <p:restoredTop sz="94660"/>
  </p:normalViewPr>
  <p:slideViewPr>
    <p:cSldViewPr>
      <p:cViewPr varScale="1">
        <p:scale>
          <a:sx n="130" d="100"/>
          <a:sy n="130" d="100"/>
        </p:scale>
        <p:origin x="-280"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708"/>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handoutMaster" Target="handoutMasters/handoutMaster1.xml"/><Relationship Id="rId40" Type="http://schemas.openxmlformats.org/officeDocument/2006/relationships/printerSettings" Target="printerSettings/printerSettings1.bin"/><Relationship Id="rId41" Type="http://schemas.openxmlformats.org/officeDocument/2006/relationships/presProps" Target="presProps.xml"/><Relationship Id="rId42" Type="http://schemas.openxmlformats.org/officeDocument/2006/relationships/viewProps" Target="viewProps.xml"/><Relationship Id="rId43" Type="http://schemas.openxmlformats.org/officeDocument/2006/relationships/theme" Target="theme/theme1.xml"/><Relationship Id="rId4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0ED344EC-D651-45B3-B131-B560C52B76C9}" type="datetimeFigureOut">
              <a:rPr lang="en-US" smtClean="0"/>
              <a:pPr/>
              <a:t>14-12-09</a:t>
            </a:fld>
            <a:endParaRPr lang="en-US"/>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4D74E469-9448-49DE-92DA-4816E54CFA3B}" type="slidenum">
              <a:rPr lang="en-US" smtClean="0"/>
              <a:pPr/>
              <a:t>‹#›</a:t>
            </a:fld>
            <a:endParaRPr lang="en-US"/>
          </a:p>
        </p:txBody>
      </p:sp>
    </p:spTree>
    <p:extLst>
      <p:ext uri="{BB962C8B-B14F-4D97-AF65-F5344CB8AC3E}">
        <p14:creationId xmlns:p14="http://schemas.microsoft.com/office/powerpoint/2010/main" val="265877364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303B28B-9409-4F9E-81F6-A617D897F375}" type="datetimeFigureOut">
              <a:rPr lang="en-US" smtClean="0"/>
              <a:pPr/>
              <a:t>14-12-09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C93D3-2F34-4E97-ADEF-44480C0A19E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03B28B-9409-4F9E-81F6-A617D897F375}" type="datetimeFigureOut">
              <a:rPr lang="en-US" smtClean="0"/>
              <a:pPr/>
              <a:t>14-12-09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C93D3-2F34-4E97-ADEF-44480C0A19E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03B28B-9409-4F9E-81F6-A617D897F375}" type="datetimeFigureOut">
              <a:rPr lang="en-US" smtClean="0"/>
              <a:pPr/>
              <a:t>14-12-09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C93D3-2F34-4E97-ADEF-44480C0A19E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03B28B-9409-4F9E-81F6-A617D897F375}" type="datetimeFigureOut">
              <a:rPr lang="en-US" smtClean="0"/>
              <a:pPr/>
              <a:t>14-12-09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C93D3-2F34-4E97-ADEF-44480C0A19E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03B28B-9409-4F9E-81F6-A617D897F375}" type="datetimeFigureOut">
              <a:rPr lang="en-US" smtClean="0"/>
              <a:pPr/>
              <a:t>14-12-09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C93D3-2F34-4E97-ADEF-44480C0A19E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303B28B-9409-4F9E-81F6-A617D897F375}" type="datetimeFigureOut">
              <a:rPr lang="en-US" smtClean="0"/>
              <a:pPr/>
              <a:t>14-12-09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CC93D3-2F34-4E97-ADEF-44480C0A19E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303B28B-9409-4F9E-81F6-A617D897F375}" type="datetimeFigureOut">
              <a:rPr lang="en-US" smtClean="0"/>
              <a:pPr/>
              <a:t>14-12-09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CC93D3-2F34-4E97-ADEF-44480C0A19E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303B28B-9409-4F9E-81F6-A617D897F375}" type="datetimeFigureOut">
              <a:rPr lang="en-US" smtClean="0"/>
              <a:pPr/>
              <a:t>14-12-09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CC93D3-2F34-4E97-ADEF-44480C0A19E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03B28B-9409-4F9E-81F6-A617D897F375}" type="datetimeFigureOut">
              <a:rPr lang="en-US" smtClean="0"/>
              <a:pPr/>
              <a:t>14-12-09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CC93D3-2F34-4E97-ADEF-44480C0A19E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03B28B-9409-4F9E-81F6-A617D897F375}" type="datetimeFigureOut">
              <a:rPr lang="en-US" smtClean="0"/>
              <a:pPr/>
              <a:t>14-12-09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CC93D3-2F34-4E97-ADEF-44480C0A19E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03B28B-9409-4F9E-81F6-A617D897F375}" type="datetimeFigureOut">
              <a:rPr lang="en-US" smtClean="0"/>
              <a:pPr/>
              <a:t>14-12-09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CC93D3-2F34-4E97-ADEF-44480C0A19E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03B28B-9409-4F9E-81F6-A617D897F375}" type="datetimeFigureOut">
              <a:rPr lang="en-US" smtClean="0"/>
              <a:pPr/>
              <a:t>14-12-09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CC93D3-2F34-4E97-ADEF-44480C0A19E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theyearsareshort.com/"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ursuit-of-happiness.org/science-of-happiness/communicating/"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ursuit-of-happiness.org/science-of-happinesss/caring"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ursuit-of-happiness.org/science-of-happinesss/exercise/"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ursuit-of-happiness.org/science-of-happinesss/getting-in-the-flow"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ursuit-of-happiness.org/science-of-happiness/spiritual-engagement/"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ursuit-of-happiness.org/science-of-happiness/strengths-and-virtues/"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ursuit-of-happiness.org/science-of-happinesss/positive-thinkin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yHFDa9efCQU"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google.ca/imgres?imgurl=http://www.livability.org.uk/wp-content/uploads/Happiness-map.png&amp;imgrefurl=http://www.livability.org.uk/church/happiness/&amp;h=833&amp;w=589&amp;tbnid=6Cfqg_i5bLyXoM:&amp;zoom=1&amp;q=happiness&amp;docid=BhWmm8ddKqZMdM&amp;ei=MzR1VOiyO47IsQTWlYCYCg&amp;tbm=isch&amp;ved=0CGQQMygoMCg&amp;iact=rc&amp;uact=3&amp;dur=250&amp;page=4&amp;start=33&amp;ndsp=13" TargetMode="External"/><Relationship Id="rId3" Type="http://schemas.openxmlformats.org/officeDocument/2006/relationships/image" Target="../media/image1.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1"/>
            <a:ext cx="7772400" cy="1600199"/>
          </a:xfrm>
        </p:spPr>
        <p:txBody>
          <a:bodyPr>
            <a:noAutofit/>
          </a:bodyPr>
          <a:lstStyle/>
          <a:p>
            <a:r>
              <a:rPr lang="en-US" sz="4000" b="1" dirty="0" smtClean="0">
                <a:solidFill>
                  <a:srgbClr val="FF0000"/>
                </a:solidFill>
              </a:rPr>
              <a:t>Stumbling on</a:t>
            </a:r>
            <a:br>
              <a:rPr lang="en-US" sz="4000" b="1" dirty="0" smtClean="0">
                <a:solidFill>
                  <a:srgbClr val="FF0000"/>
                </a:solidFill>
              </a:rPr>
            </a:br>
            <a:r>
              <a:rPr lang="en-US" sz="9600" b="1" dirty="0" smtClean="0">
                <a:solidFill>
                  <a:srgbClr val="FF0000"/>
                </a:solidFill>
              </a:rPr>
              <a:t>Happiness</a:t>
            </a:r>
            <a:endParaRPr lang="en-US" sz="9600" b="1" dirty="0">
              <a:solidFill>
                <a:srgbClr val="FF0000"/>
              </a:solidFill>
            </a:endParaRPr>
          </a:p>
        </p:txBody>
      </p:sp>
      <p:sp>
        <p:nvSpPr>
          <p:cNvPr id="3" name="Subtitle 2"/>
          <p:cNvSpPr>
            <a:spLocks noGrp="1"/>
          </p:cNvSpPr>
          <p:nvPr>
            <p:ph type="subTitle" idx="1"/>
          </p:nvPr>
        </p:nvSpPr>
        <p:spPr>
          <a:xfrm>
            <a:off x="1371600" y="3352800"/>
            <a:ext cx="6400800" cy="2514600"/>
          </a:xfrm>
        </p:spPr>
        <p:txBody>
          <a:bodyPr/>
          <a:lstStyle/>
          <a:p>
            <a:r>
              <a:rPr lang="en-US" b="1" i="1" dirty="0" smtClean="0">
                <a:solidFill>
                  <a:schemeClr val="tx1"/>
                </a:solidFill>
              </a:rPr>
              <a:t>Dr. Martin Rovers</a:t>
            </a:r>
          </a:p>
          <a:p>
            <a:r>
              <a:rPr lang="en-US" b="1" i="1" dirty="0" smtClean="0">
                <a:solidFill>
                  <a:schemeClr val="tx1"/>
                </a:solidFill>
              </a:rPr>
              <a:t>Capital Choice Counselling Group</a:t>
            </a:r>
          </a:p>
          <a:p>
            <a:r>
              <a:rPr lang="en-US" b="1" i="1" dirty="0" smtClean="0">
                <a:solidFill>
                  <a:schemeClr val="tx1"/>
                </a:solidFill>
              </a:rPr>
              <a:t>Reesa Packard</a:t>
            </a:r>
          </a:p>
          <a:p>
            <a:r>
              <a:rPr lang="en-US" b="1" i="1" dirty="0" smtClean="0">
                <a:solidFill>
                  <a:schemeClr val="tx1"/>
                </a:solidFill>
              </a:rPr>
              <a:t>St Paul University PhD Candidate</a:t>
            </a:r>
            <a:endParaRPr lang="en-US" b="1" i="1" dirty="0">
              <a:solidFill>
                <a:schemeClr val="tx1"/>
              </a:solidFill>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b="1" dirty="0" smtClean="0"/>
              <a:t>Positive Psychology – an introduction </a:t>
            </a:r>
            <a:endParaRPr lang="fr-CA" b="1" dirty="0"/>
          </a:p>
        </p:txBody>
      </p:sp>
      <p:sp>
        <p:nvSpPr>
          <p:cNvPr id="3" name="Content Placeholder 2"/>
          <p:cNvSpPr>
            <a:spLocks noGrp="1"/>
          </p:cNvSpPr>
          <p:nvPr>
            <p:ph sz="quarter" idx="1"/>
          </p:nvPr>
        </p:nvSpPr>
        <p:spPr/>
        <p:txBody>
          <a:bodyPr>
            <a:normAutofit lnSpcReduction="10000"/>
          </a:bodyPr>
          <a:lstStyle/>
          <a:p>
            <a:pPr>
              <a:buFontTx/>
              <a:buChar char="-"/>
            </a:pPr>
            <a:endParaRPr lang="en-CA" sz="2200" dirty="0" smtClean="0"/>
          </a:p>
          <a:p>
            <a:pPr>
              <a:buFontTx/>
              <a:buChar char="-"/>
            </a:pPr>
            <a:r>
              <a:rPr lang="en-CA" sz="2200" b="1" dirty="0" smtClean="0"/>
              <a:t>Martin Seligman : how individuals </a:t>
            </a:r>
            <a:r>
              <a:rPr lang="en-CA" sz="2200" b="1" i="1" dirty="0" smtClean="0"/>
              <a:t>thrive </a:t>
            </a:r>
          </a:p>
          <a:p>
            <a:pPr>
              <a:buFontTx/>
              <a:buChar char="-"/>
            </a:pPr>
            <a:endParaRPr lang="en-CA" sz="2200" b="1" dirty="0" smtClean="0"/>
          </a:p>
          <a:p>
            <a:pPr>
              <a:buFontTx/>
              <a:buChar char="-"/>
            </a:pPr>
            <a:r>
              <a:rPr lang="en-CA" sz="2200" b="1" dirty="0" smtClean="0"/>
              <a:t>Strengths-based and concerned with virtues </a:t>
            </a:r>
          </a:p>
          <a:p>
            <a:pPr>
              <a:buFontTx/>
              <a:buChar char="-"/>
            </a:pPr>
            <a:endParaRPr lang="en-CA" sz="2200" b="1" dirty="0" smtClean="0"/>
          </a:p>
          <a:p>
            <a:pPr>
              <a:buFontTx/>
              <a:buChar char="-"/>
            </a:pPr>
            <a:r>
              <a:rPr lang="en-CA" sz="2200" b="1" dirty="0" smtClean="0"/>
              <a:t>Idea that focus upon the disorder or distress captures only a part of the whole person </a:t>
            </a:r>
          </a:p>
          <a:p>
            <a:pPr>
              <a:buFontTx/>
              <a:buChar char="-"/>
            </a:pPr>
            <a:endParaRPr lang="en-CA" sz="2200" b="1" dirty="0" smtClean="0"/>
          </a:p>
          <a:p>
            <a:pPr>
              <a:buFontTx/>
              <a:buChar char="-"/>
            </a:pPr>
            <a:r>
              <a:rPr lang="en-CA" sz="2200" b="1" dirty="0" smtClean="0"/>
              <a:t>“The Good Life” – what makes it so? </a:t>
            </a:r>
          </a:p>
          <a:p>
            <a:pPr>
              <a:buFontTx/>
              <a:buChar char="-"/>
            </a:pPr>
            <a:endParaRPr lang="en-CA" sz="2200" b="1" dirty="0" smtClean="0"/>
          </a:p>
          <a:p>
            <a:pPr>
              <a:buFontTx/>
              <a:buChar char="-"/>
            </a:pPr>
            <a:r>
              <a:rPr lang="en-CA" sz="2200" b="1" dirty="0" smtClean="0"/>
              <a:t>Wellness = psychological, social, and emotional functioning + low dysfunction (mental illness) </a:t>
            </a:r>
          </a:p>
        </p:txBody>
      </p:sp>
    </p:spTree>
    <p:extLst>
      <p:ext uri="{BB962C8B-B14F-4D97-AF65-F5344CB8AC3E}">
        <p14:creationId xmlns:p14="http://schemas.microsoft.com/office/powerpoint/2010/main" val="20982078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Positive Experiences </a:t>
            </a:r>
            <a:endParaRPr lang="fr-CA" b="1" dirty="0"/>
          </a:p>
        </p:txBody>
      </p:sp>
      <p:sp>
        <p:nvSpPr>
          <p:cNvPr id="3" name="Content Placeholder 2"/>
          <p:cNvSpPr>
            <a:spLocks noGrp="1"/>
          </p:cNvSpPr>
          <p:nvPr>
            <p:ph sz="quarter" idx="1"/>
          </p:nvPr>
        </p:nvSpPr>
        <p:spPr/>
        <p:txBody>
          <a:bodyPr/>
          <a:lstStyle/>
          <a:p>
            <a:pPr>
              <a:buNone/>
            </a:pPr>
            <a:endParaRPr lang="en-CA" sz="2200" dirty="0" smtClean="0"/>
          </a:p>
          <a:p>
            <a:pPr>
              <a:buNone/>
            </a:pPr>
            <a:r>
              <a:rPr lang="en-CA" sz="2200" dirty="0" smtClean="0"/>
              <a:t>	</a:t>
            </a:r>
            <a:r>
              <a:rPr lang="en-CA" sz="2200" b="1" dirty="0" smtClean="0"/>
              <a:t>Feelings of pleasure - states of flow and peak experiences </a:t>
            </a:r>
          </a:p>
          <a:p>
            <a:pPr>
              <a:buNone/>
            </a:pPr>
            <a:endParaRPr lang="en-CA" sz="2200" b="1" dirty="0" smtClean="0"/>
          </a:p>
          <a:p>
            <a:pPr>
              <a:buNone/>
            </a:pPr>
            <a:r>
              <a:rPr lang="en-CA" sz="2200" b="1" dirty="0" smtClean="0"/>
              <a:t>	Awe and wonder</a:t>
            </a:r>
          </a:p>
          <a:p>
            <a:pPr>
              <a:buNone/>
            </a:pPr>
            <a:r>
              <a:rPr lang="en-CA" sz="2200" b="1" dirty="0" smtClean="0"/>
              <a:t>		- Video clip </a:t>
            </a:r>
          </a:p>
          <a:p>
            <a:pPr>
              <a:buNone/>
            </a:pPr>
            <a:r>
              <a:rPr lang="en-CA" sz="2200" b="1" dirty="0" smtClean="0"/>
              <a:t>		- Striving for balance; Coping and Perspective </a:t>
            </a:r>
          </a:p>
          <a:p>
            <a:pPr>
              <a:buNone/>
            </a:pPr>
            <a:r>
              <a:rPr lang="en-CA" sz="2200" b="1" dirty="0" smtClean="0"/>
              <a:t>		- Striving for resilience; Internal Resources</a:t>
            </a:r>
          </a:p>
          <a:p>
            <a:pPr>
              <a:buNone/>
            </a:pPr>
            <a:r>
              <a:rPr lang="en-CA" sz="2200" b="1" dirty="0" smtClean="0"/>
              <a:t>		- Striving for connection; Who am I?</a:t>
            </a:r>
          </a:p>
          <a:p>
            <a:pPr>
              <a:buNone/>
            </a:pPr>
            <a:endParaRPr lang="en-CA" sz="2200" b="1" dirty="0" smtClean="0"/>
          </a:p>
          <a:p>
            <a:pPr>
              <a:buNone/>
            </a:pPr>
            <a:r>
              <a:rPr lang="en-CA" sz="2200" b="1" dirty="0" smtClean="0"/>
              <a:t>	Play?... Why not? </a:t>
            </a:r>
          </a:p>
          <a:p>
            <a:pPr>
              <a:buNone/>
            </a:pPr>
            <a:endParaRPr lang="en-CA" sz="2200" dirty="0" smtClean="0"/>
          </a:p>
          <a:p>
            <a:pPr>
              <a:buNone/>
            </a:pPr>
            <a:endParaRPr lang="en-CA" sz="2200" dirty="0" smtClean="0"/>
          </a:p>
          <a:p>
            <a:endParaRPr lang="fr-CA" dirty="0"/>
          </a:p>
        </p:txBody>
      </p:sp>
    </p:spTree>
    <p:extLst>
      <p:ext uri="{BB962C8B-B14F-4D97-AF65-F5344CB8AC3E}">
        <p14:creationId xmlns:p14="http://schemas.microsoft.com/office/powerpoint/2010/main" val="18349012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Eastern Perspectives </a:t>
            </a:r>
            <a:endParaRPr lang="fr-CA" b="1" dirty="0"/>
          </a:p>
        </p:txBody>
      </p:sp>
      <p:sp>
        <p:nvSpPr>
          <p:cNvPr id="3" name="Content Placeholder 2"/>
          <p:cNvSpPr>
            <a:spLocks noGrp="1"/>
          </p:cNvSpPr>
          <p:nvPr>
            <p:ph sz="quarter" idx="1"/>
          </p:nvPr>
        </p:nvSpPr>
        <p:spPr/>
        <p:txBody>
          <a:bodyPr>
            <a:normAutofit/>
          </a:bodyPr>
          <a:lstStyle/>
          <a:p>
            <a:pPr>
              <a:buNone/>
            </a:pPr>
            <a:r>
              <a:rPr lang="en-CA" sz="2200" dirty="0" smtClean="0"/>
              <a:t>	</a:t>
            </a:r>
            <a:r>
              <a:rPr lang="en-CA" sz="2200" b="1" dirty="0" smtClean="0"/>
              <a:t>Two causes of suffering </a:t>
            </a:r>
          </a:p>
          <a:p>
            <a:pPr>
              <a:buNone/>
            </a:pPr>
            <a:r>
              <a:rPr lang="en-CA" sz="2200" b="1" dirty="0" smtClean="0"/>
              <a:t>		1. ?</a:t>
            </a:r>
          </a:p>
          <a:p>
            <a:pPr>
              <a:buNone/>
            </a:pPr>
            <a:r>
              <a:rPr lang="en-CA" sz="2200" b="1" dirty="0" smtClean="0"/>
              <a:t>		2. ? </a:t>
            </a:r>
          </a:p>
          <a:p>
            <a:pPr>
              <a:buNone/>
            </a:pPr>
            <a:endParaRPr lang="en-CA" sz="2200" b="1" dirty="0" smtClean="0"/>
          </a:p>
          <a:p>
            <a:pPr>
              <a:buNone/>
            </a:pPr>
            <a:r>
              <a:rPr lang="en-CA" sz="2200" b="1" dirty="0" smtClean="0"/>
              <a:t>	Neutrality and moderation</a:t>
            </a:r>
          </a:p>
          <a:p>
            <a:pPr>
              <a:buNone/>
            </a:pPr>
            <a:r>
              <a:rPr lang="en-CA" sz="2200" b="1" dirty="0" smtClean="0"/>
              <a:t>		Extremes and pendulum swings: special, ecstatic, etc. </a:t>
            </a:r>
          </a:p>
          <a:p>
            <a:pPr>
              <a:buNone/>
            </a:pPr>
            <a:endParaRPr lang="en-CA" sz="2200" b="1" dirty="0" smtClean="0"/>
          </a:p>
          <a:p>
            <a:pPr>
              <a:buNone/>
            </a:pPr>
            <a:r>
              <a:rPr lang="en-CA" sz="2200" b="1" dirty="0" smtClean="0"/>
              <a:t>	Peace of mind </a:t>
            </a:r>
          </a:p>
          <a:p>
            <a:pPr>
              <a:buNone/>
            </a:pPr>
            <a:r>
              <a:rPr lang="en-CA" sz="2200" b="1" dirty="0" smtClean="0"/>
              <a:t>		Kindness (experiment)  </a:t>
            </a:r>
          </a:p>
          <a:p>
            <a:pPr>
              <a:buNone/>
            </a:pPr>
            <a:endParaRPr lang="en-CA" sz="2200" b="1" dirty="0" smtClean="0"/>
          </a:p>
          <a:p>
            <a:pPr>
              <a:buNone/>
            </a:pPr>
            <a:r>
              <a:rPr lang="en-CA" sz="2200" b="1" dirty="0" smtClean="0"/>
              <a:t>	True Nature</a:t>
            </a:r>
          </a:p>
          <a:p>
            <a:pPr>
              <a:buNone/>
            </a:pPr>
            <a:endParaRPr lang="fr-CA" sz="2200" dirty="0"/>
          </a:p>
        </p:txBody>
      </p:sp>
    </p:spTree>
    <p:extLst>
      <p:ext uri="{BB962C8B-B14F-4D97-AF65-F5344CB8AC3E}">
        <p14:creationId xmlns:p14="http://schemas.microsoft.com/office/powerpoint/2010/main" val="20167460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Authentically, you?</a:t>
            </a:r>
            <a:endParaRPr lang="fr-CA" b="1" dirty="0"/>
          </a:p>
        </p:txBody>
      </p:sp>
      <p:sp>
        <p:nvSpPr>
          <p:cNvPr id="1026" name="AutoShape 2" descr="data:image/jpeg;base64,/9j/4AAQSkZJRgABAQAAAQABAAD/2wCEAAkGBxQREBQUEBQVFRUXGBUVFhYWFRQWFBQYFRQXGBQUFxUYHCggGBolHRUVITEiJSorLi4uFx8zODMsNygtLisBCgoKDg0OGhAQGi8mHyQsLCwsLCwsLCwsLCwsLCwsLCwsNCwsLC0sLCwsLywsLCwsLCwsLCwsLCwsLCwsLCwsLP/AABEIANwA5QMBEQACEQEDEQH/xAAcAAABBQEBAQAAAAAAAAAAAAAAAgMEBQYHAQj/xABDEAABAgMDCAcHAgQFBQEAAAABAAIDBBEFITEGEkFRYXGBkQciMqGxwdETQlJicpLwI+EUM4LCJFOistJjc4OT8UP/xAAbAQEAAgMBAQAAAAAAAAAAAAAAAwQBAgUGB//EADcRAAIBAwEFBQgBBAIDAQAAAAABAgMEETEFEiFBURMiMmFxgZGhscHR4fAUBkJS8SNTMzRDFv/aAAwDAQACEQMRAD8A7igBACAEAIAQAgBACAEAFAVs3b0tC/mR4YOrOBd9oqVBO5pQ8UkSRpTeiKuNl1KNwc930sd/dRV5bSt1z+BIrWoRH9IcvohxTwYP7lE9rUuj+H3N/wCHPqgb0hy+mHFHBh/uWFtal0fw+4/hz6olwMupR2Lns+pjv7aqaO0qD549ho7WoWspbstF/lxoZOrOAd9pvVmFzSn4ZIjlSnHVFipiMEAIAQAgBACAEAIAQAgBACAEAIAQAgBACAEBW2tbsCWH60QA6GC95/pF/E3KCtcU6Xjf3JIUpT0RjLT6QYjjSWhhg0Of1n8Gi4d65Nba0n/41j1LcLRLxMzs3NTMx/OiPcNRdRv2C4cly6t7Ofik2WIwhHRDLLPGknhcqrrdDbJKgWXndljnbg4+CzF1Z+FN+iMOSWrJTbAif5ET/wBb/Rb9jdf4S9z+xr2sep46wIgxgRP/AFv9E7G5/wAJe5/YdrHqRI1mBvaa5u+o8VHKVSHiWPVGylnQjvs7UeYqir9UZyPSk7NS/wDJiPAGgGrfsdd3K3SvZw8MmjWUIS1Ro7L6Q3tObNQ875mdV3FhuPMLq0dqv/6L2orTtF/azaWVbMGZbWDEDtbcHt3tN43rq0q9OqswZUnTlDVFgpjQEAIAQAgBACAEAIAQAgBACAEAIBmbmmQmF8Vwa0Ykmg/c7FrOcYLek8IzGLk8I57b+XMSKSyUBY3DPp+o76R7g79y4dztRvhT4LrzL1K1S4zM0yULiXRCSTeb6knWXFcSdfLLWmhoLKyajRQMxmY0+87qg+ZVihs+4r8cYXVkM68I8zTSWRsNt8VznnUOq317116OxKUeNRt/Bff4laV1J6IupayYEPsQmDbQE/cb10adnQp+GCIJVJy1ZMVg0PC5YyZwJLlhyGBDnVxWjkZwV01ZECJ2oba62jNPNtKqnVtLep4oL2cPkSRqTjoyhn8lNMF/9L/Jw9Fyq+yFrSl7H9yxG4/yRmp+zXMObFYQdvkRjwXJnCpReJLBZjJS4plYZR0NwdCcQ4XggkOG5wUtO4w86PqbPDWGarJ/L1zCIc6KjD2gHWH1tGO8X7Cu7bbTelX3lSpap8Ye438tMNiND4bg5pvDgag8V2oyUllaFJpp4Y6smAQAgBACAEAIAQAgBACAEBWW9bcOUh58Q1J7LB2nnZs1nQoLi4hRjmXuJKdOU3hHLbVtSNPRM6IaNHZaOwzcNJ2rzN3eSqvMn6I6VOnGmsInWJYb4xzYTbveecBvPkFWoW1a6liK4deSMVKqguJvbIybhQKEjPf8ThcPpbo8V6S02ZSocXxl1f0KNSvKfki6XSIDwuWuTOBJctXIYEly1cjOBJctXIzgQXLRyMiS5auQwILlrvGcCHOWu8ZwMTENr25rwHDUVHNRmt2SyjZZXFGWtawiyroVS3SPeb6hcO6sHDvU+K6c0WqdXPBmdmZUOx56VQhUcSYLHtmNIRKsOdDJ6zDXMdu+F23xXVtL2VN93TmjSpSjUXHU6pYlsQpuFnwjsc09ph1OH5Velo14Vo70Tm1Kbg8MsFMaAgBACAEAIAQAgBACAq8obaZKQS995NzGVve7VsGs6FBcXEaMN5+wkp03UeEcomZiJNxTFjGteQGhjRoA/L15S5uZTlvS1OnGKgsI0uTeTxjnOd1YQuqMXfK31UlhYSuXvz4R+fp9yGtWUOC1OgS0FsNobDaGtGAH5ivU04QpxUYLCKDbbyxZctnIxgSXLRyM4Ely1cjIkuWjkZweErRyGBJK1cjOBJK0cjOBJK1czOBBK1cjOBBK13hgbcVrvGRtxWN4YM9bdmi97Bd7w1fMFyb22S/5Ie37lmnPkzPxoQIIIqFzoyaeUTEOSm4slGEWCbsCD2XDSxw811bS7lCW9HXmjWcFNYZ1qwrYhzcERIe5zTix2lp9dK9RQrRqx3onMqQcHhlipjQEAIAQAgBACAEAxPTbIMN0SIaNaKk+Q1nQtJzjCLlLRGYxcnhHILVtF89MGI+oaLmt0MboaNp0n9l5W8unUlvP2I6tOCpxwi5ydscx30whtoXHZoaNpUFlaSuanHwrV/T2mlWpuLzOiQmhjQ1oAaBQAYAL1scQSjHRHPeXxZ6XLDkMHhctXIYPC5aORnB5VaORnB5VaORnAklaORnB4StHIzgTVauRnB4StHIzgQStHMYEFY3zOBty13zOBpxWN4YGXlY3jODNWlK5j7sDePRca4p9nPhoyzCWUVkaECCDgo4yaeUbEaxbUfZ8wHtqWG57fjb/AMho9CuzZXbpy3l7UaVKaqRwdilJlsWG2JDOc1wDmkaQV6iMlJKS0OW008MeWxgEAIAQAgBACA5n0hW2Y0YS0I9Rh69PeiatzfGupcHad1vPs1otfX8HQtqW6t5lVJSvZY0VJIA2krzz3qksLV8EWG+bOl2XJiBCDG73H4nHE/mgBeutqMaFNQXt82c2cnKWSUXKVyNcHmctHIzgKrRyM4PKqNyM4PM5aORnB4StXIyJJWjkMHlVo5GcHlVo5GcCSVq5GcCSVo5GcCM5aOZnAlxWN8zgacsb4wMvWN8YK604eczdf6/mxV7lb0PQ3hwZRRGLnpk5BnJbPaRyOoqelU3XkwXPRvbhhxDKxTRriTDr7r/eZuOO8bV6XZtzh9m9HoVrmnlb6OlrtlAEAIAQAgBAVGVNrfwsq+IO12WbXuw5Xngq91W7Gm5c+XqSUob8kjk9nQq1e68mt5xOs8146vPPA6r6GwyRlM6IYhwYLvqdd4V7la2VS3qjqPl82V7iWFg12cu+5FPAZy0cjbAVUbkZwFVG5GQJWjkMCSVo5GcHhK0cjODyq0cjOBJK1cjODwlaORnBksqMrxAJhwaF4xdiG7BrKs2trO446R6/b7ms5qGupzi18po0QkuiuPE04LrwsLeK8OfXiQOtN8/cZmbt+K01bFeP63eqk/iUP+uPuRr2s+r95YWD0qzcu4CKfbw9Id2x9LlUr7Lpz40+6/ev39wSRrteLidmyZylgWhB9pLu2OYe0w6iFwK9OdGW7NcS1FqSyizeod8zgjRRUELDllYM4KKI1c1MmIsRqlTMFNacMsc2Iy4gi8Ygi9ru7uCv21Rrh00Hkzr+TdqialocUYkUeNT23OHO/cQvY0Kqq01I5dSG5Jos1MRggBACAEBzHpJtExZlkBpuhgV+t9Dfubm8yuFtStme5yR0LWGI73UrIDKAAaLl5qcsvJYNtk3DzYAPxEu76DwXf2dHdoJ9cv6FOtxmWmcrjkR4PQVE5GcCY0drGlz3BoGJJAHMqKVRLU2Ucmcncu5Rho1xiH5RdzKkhQrT0j7+Hz4/Aw3FasagZey7jRzXt23HzWZ2ldcd3Po1+Apw6mhkrQhxm50J4cNmI3jEKk5YeHqb4H6rRyM4PKrRyM4PCVo5DBQ5Y21/CyxcD13dVvmfzWpbek69VQXt9Of71De6nI4jaFp1JJK9XGKilGK4IottvLM7PWitjBURYpdigG0BeZH5RxJCabFYTm4RG6Hs0gjWMQqt5axuKbi9eT8ySlU3Hk+lpeZbEY17DVrgHA7CKrxMm4vDOjg8iLG+MFRGbiqmeJIQo0rGcM6Gzq4itM520NrWi7NHZVeVPfcSCVeKeMleSIrHA3HAjVqKqYdOWSRPJc9F1pFkaJLuNzwXNGp7LnDi3/YvSbMrd5w5PiiC6hlKR01dooAgBACATFiBrS43AAknUAKlYbwsg4lDjmPMRIrsXOc/dnE0HAXcF467quTb6s7CW7FItIQXNkDa2ZdBh/SF6K3eKMfRFOfiZKDlu5GuCuyjt6FIy748Y0a3AaXO0NCjW9JqMeLZsktWfP8Ab+XMaeiF0V1GV6sMHqtGjeV2be0hS46y6/bov1ledRy4ciFCtXarRGTIVq7UBaWXlG+A8PhuII5HYVBcW1OvHEl6PmjeE3DQ7FknlMyehVFBEb22+Y2LzNzRnQnuy9j6lyLUllF5VVXM2weVWjmZwce6Y7Z/xLIINzGZxG12B8Qu9sWn3ZVPZ9X9CvcPSPtOZQfazMVsKA0ve40a0Ls1KsKcXObwkV4xcnhHX8k+iiBCa189+tFN5Z/+bdlPe4ry13tipUeKXdXx/fQuQoRjrxZt4NhSzBRkCEBqzAuTKvOTy5P3k6RDn8k5KN/MloR2hoB5hbQva1Pwza9ocE9UYu2uh+XfUy0R8I6nddvff3rpUdv1o8KiUvg/32EMraD04Gzyds0ysrCgOdnmG0NzqUrTYuVc3Cq1ZVEsZeSeMcJImvKruRtgjQZX2jqYjCmsnBvny1rsbEsO3n21Rd1aeb/BXuau6t1as1Fk2a32TTEGc6lDqFLqD1XsznmHyss8QJoFvZfjvOn80grzW2LdRlvrn819y7bzysGcbMmWnIcYe65rztFaPHEV5qtZVd1xl0ZZlHei0dwaaioXrjknqAEAICjy2mvZSEc6S3MH/kIae4lVrye7Rk/3iS0I5qI5dZLOrXWfC71Xjbh97B02WsIKozKNZZkSsJm6nI0Xctp5oxKk13mTAVu5GMHAumzKAx57+Haf04AApoMRwq48AQOa6uzaXddR6vgvRfn5IhrS/tOcrpEBeWLktOTdDLwXuHxUo3fU4jcqta9oUuEpcei4v99SSNKUtEaM9F9ptFQxh2B9/gqq2vb55+78m/8AHl1RnLSkZqUNJmDEh7XNNPuwKu0rmlV8Ek/n7iOVOUdUS8mcq3ycwyK0mgIDh8TdP56rS7tlcUnB68vX91M057ks8uZ9LSM42NCZEYateA4cV4qWU2mX8D61yD556VZeLFth0OG1znPDQxoFS691Kd69VsmpGFpvSeEm8/AqV03NJdDp/RxkM2zoWfEo6ZeOu7EQx/ls8zpXA2ltGVzPC4RWi+rLFKmoLzNkSuU5E2BBK0czbAkla75nA24rXeAy4pvGcDEQnAYm4ep2KzaW87qqqcOfPouppOahHLL3J6RzC4nEgFtcaEULt5ovolCjCjTVOGiOVKTk8stZS7PGpx5G8eKlNTJZewM+G6J8JaB/Sb/955Ln7UhvW7fRp/T6k1B4mYK3GVa122nMfsvLWr4tHSR1nI6b9rIy7sTmBp2mGSwnm1eytZ79KL8jmVo4m0XKnIgQAgMX0px6SsNvxRRXc1rj4kLm7Tlikl5lq0Xfb8jGWe2kNu6vO/zXk6z7zLxYwgq0jJf2NF6pGo14FdCyqdxx6ENVcclmwqxKRHg+Wso2RI1ozADS57o0QAAVJ6xp3L0ttKMLaEm8LCZVqJuo15nVsgei1kINjT4D4lxbC91mrO1lcS82nKp3afCPxf2X6+hYp0VHi9TqMNoaKNAAGAAoOS5DkTHtVo5jA1NS7IrS2I1r2m4tcAQeBWvaNPKM4OfW/wBEMpHJdLudLu1AZ8P7TeOBXTt9tV6fCfeXnr7yGVCL8jZ5LWOZOVhwC/2mYKZ1KXAAYcFQr1e1qSnjGXkkSwki3oohkY/goftPaZjc+lM+gzqaqo28YGRxwUMjZDbgq8jdDTioXI3EErTeM4G3JkYGIrwBU/mxbwjKbUY6sN4J9gSPtDnuwrQjcez5lfQdlbOVpS4+N6/Y5der2j8jQPuit2gt5XjzXVIBD35j3k6Wh321HogKfKmB/giDjQk7yCSqt6s28/Q3p+NHNrSbWBwafBeNovFT3nURvOi2PnSJb8EV7eYa/wDuK9bs6WaOOjKN0sTNgr5WBACA570tPulhtinkGeq5G1XwivX6Fy05melR1W7h4LytTxMuE6EoJGSxkIua4HRgVmjU7OeTEllF21y6EpEOCpksmZWFMvmWQx7V5qXG+n0jQk7io4KDl3VojOFnPMug5VnIye5yjcjOAzlo5DAVUbkZwLatkzDHGqVGjFgLc1yelqNDI24KGRsmMvCrTN0MvCrTRKhtaGw1GeGipNAt4RcnhamG8C7LkXRnBxuGI+UHSdbj3L3Wx9kq2Xa1PH8vyc64r7/dWhpJGGGZ7BgDUf1CvjVd8qi5y7NOpw5G4+KAanADEhg7a7sQDxCAg5XH/DO4/wC0qte/+vP0ZvT8SOZzg/RP0eAXiqb/AOVep1EarojifoR26ojTzYB/avWbNfca8ynd+JG9XSKgIAQHPOlxt0sf+6Ofs/Rcjaq8D9foXbPn7DOQ4lIYPyjwFF5eUczwWnwJFl2dEiguzi0DTfeaVoAupa7Odwm9EivUrbhaslIrG51REbSvwuHkVi42BUSzTafw/feIXUeZYSM2D1Tc7UbjyXKxUpPs6iw0TcHxRNDlq5DAoOUTkZwKzlG5GcBVRuRnB6Ctd4YHWFSRZox5inizRjrQp4kbYstUjia5GnhQTRumMvCrTRKiO9VZokREjTABoBnO1DzOhSWtnVuZbtNZEqkYrLH7Osx0V2c/n7rdjRpO1e52bsenaLelxn16en3OfWrufBaGgsyEGQw0e6S3kf8A4uyVxeEX6m97T6FAKnBWG7ce7BARS0+z9ocSWv3AG4cqoCty2iUl+B8vVUtoy3baXsXvZJSXfRzy0LoT/pPgvG0fGvU6ZpeiJn6Uwdb2Dk2vmvW7NXck/Mp3eqOgLpFQEAIDD9K8GstCd8MWnBzHf8QubtNf8afmWrR95ryMZL9aC3c3uI9F5aXCqXJG8yMk2vgjOwFSRrJcceAXrdmrFtH2/NnOreNmglpNjoZaWNuLm4DWfJXiIr32G2JDbTEClHaCLrnYjBRVaFOst2osm0ZOOhUx5WLCdm4ilRnnG+lA8ea4d1sKLWaL49H/AK+ZZhcv+4SJsC54LD82HBwuXnLmzr0PHFr99xahUjLRklr1QciUVVROQwKBWqlxA8wqeDNGPsVqDImPsKswZE0LLlK5GuBmI4C83b1BJ5JEV8a0GA0Bzjqbf34LWFtVrPEItm28lqMBsSKaDqjU293F2hde1/p6UnvV3hdFr9l8SKdz/iWMlYwY9ufpBGaNYobzp0r09ChToR3KawirKTk8svmtAFBcFMajEvc942h3MX+CAJq4sdqdTg4U9EB5E67s33W9radDUAmA2sIt1ZzeVaeSAy+WMxnMht1htfPyXH21U3aCj1fy/OCe3WZGKtd9IT9wHMgLzNuszR0DZ9FEGkk93xRnEbgxjfEFev2csUs+ZRun3/YbVXysCAEBnOkCV9pZ8amLc14/pcC7/TnKrex3qMia3eKiOZ2O+sOmokc7/NeQuFieTpM3mREUhrg3EG9vxAX8D1jyXp9lVN6hjo/yc2usSNRJxAXPprB2iooQeIXSIRcrcXjU4ng4V9UB5MDrsJwNWniKjwQDEzZDHg06tdWHJAUsOwDmAtxwOaS01BoajBc2vsm0rcZQw/Lh+PgTRrzjzGI0nGYCam74mV7wuTV/pmm/BPHqv35E0bx80Nw4sSgNGGt+JCoz/pmun3ZJ/voSK7jzQ62Zf/l/6x6LRbAu1yXvQ/kwYuHPOIqGD7h6KaOw7rml719zR14Cv4yJoDBvJKtQ2HW5te/8EbrREmNFc4NBN9ey3VRW4bEX90/cvz9DV1vIkQ7Fe81cDve6vcr1PZdvDln1/GEaOrJkp9jtYGlxrRzbhcKG4+KvRhGKxFYXkRt5LiFCDRRoAGxbAam7s06nDkbj4oCQgI7roo+ZpHI18ygEWg/qlovNM7cBfXuQD8u0BophjvrpQDcC57xtDuYv8EBgLejZ0R2prnAbqmndReV25V3qqh0Xz4/Yu2seGTK5QRKMA1nuA/8AioWke82WzqWQkr7Kz5caS32h/wDI4vHc4L2NpHdoxOZXeajL9WCIEAIBqblxEhvY7B7XNO5wIPitZRUk0zKeHk4dZzTCjPhP7QJafqYSD58l467ptexnXzlZNfkzN+zjjU7xGPcSr2xq+Kjg+a+K/GSncx4ZN1HBERpZSpB3OpS48DjsXpSmey8UGIaXVaKg4gtNKd6AcnezX4S13I3oCQgI8rcXjU6v3CvqgJCAiyjAWUIBoS28VwKAcMqz4G/aEAxKSrAXjMbc4nsjB1CgJTYTRg0DgEA1NXFh1OA4Ou80BIQDM22rHDYe68IByE6rQdYB5oBucbWG7dXlegHIbqgHWAeaAiz0ShZm0zgeABFL9QvCAfhQKA1vJ7R1/sgEyR6gGqreRogItqTHsquwqxw4i/wJ5LWUlCLlLRcRqc/tF99+PaO91/hmrwVxVdWq5vmdSnHdjgzM5BMxNQ4LcXOazcXkVPAU5LoWNLOF1Zs3ups7rChhrQ1ooAAANQAoF69LByRSAEAIAQHI+kWRMvPiK0dWKA8fU2jYjfA/1rg7So4m3ykdG2nvQx0Ey0alHN2OHiFwaU5Uqia1TJJxysHRbMnREhQ3DFrgDudUftwXuKNVVYKcdGcuSw8E6cZRzHNuNc2u8XVUhgIkarS14zSQQPhN2goB6WfVjTsH7oBAuin5mg8Wn90BIQEeBc942h3MX+CAkICO26KfmaDyNPMICQgGJ1tYbtgryv8AJAPMdUA670B6gI8j2ANRLeRQD52oCDKxHFgazRcXHAUN1NZogHI8ACG6mOJJxJF9/JASmOqAdd6AYl7nPG0O+4eoKAosoo4iPaz3WVc87AL/AE5rj7Yu1SpdmtZfImowy8mInpmpc921x9F5SEXJ4R0RfRfZ5jzj5hwuhAkfXEqAODc7uXqdnUe9nkivcyxHHU6yu0UAQAgBACAzmXljfxUo7NFYkP8AUZrNB1m8RXiAqt3R7Wm8aomoVNyZy+xJmrc04jDd+eS8jc08PeOkzWWDaXsyWnA+Iv8AIfhXT2Rebsuyk+D09fz8/UpXFP8AuRvpp1YecPlcOFD4L0pUH3NDhfeEBDlmOAOYcHEZrsNlDiLigCLHo5hcC2hINcKEa+SAmtcDhfuQDDroo2tI5GvmUBIQEePc9h2lvMXeCAkIDxwqKIBmSP6Y2XcjTyQDzjTG5AQoMfrPDBnVNRTC8X1O8IB72Bd/MNflFzeOtAEsKOe3aCP6h+xQD7hUIBmSP6Y2XcjTyQEO1ZwQTXS5pA3tOPIrSpUjTi5y0RlLLwZO14uZDoe3EvdrDRgPzavC3VxK4qubOhShhGIt+auEMYm87tA4nwU9pSy973Ex1nIuxf4OTYxw67uvE+p2jgKN4L19tS7Omlz5nNrT35ZL1TkQIAQAgBACA49l1Yxkpv2sMfpRCXN1Nd78PZrGw7FwNoWyjJ9H8zo29Tfjh6o8lY4cA5puOC8+06ciVrPA3eTFrCJD9k830o30XrdnXyuIbsn3l8fP7nOq09xmhk3VY3dTld5LpEQmFdEeNYa7yPggCeHUJ1UPI1QAZVpvAzTraaeCAZmITm5pD60cAM4C6t2I3oB7OiDQw7iR4hAMzUR+bUspQh1c4HAoB72z/wDL/wBTUAZ8Q+60b3egQDMBj6ubnBtDU0Fe1fcSgHxKNxdVx+Y17sEB4RSKNrafaf3QEhAR8Iv1N72n90BIQENsYQ/aZ2AdX7hWg41QFBMxxEcY0S5jK02nUNfmV5fa20e0bo09Ob6/gs0qfNmPti0al0R/Af7WhcanTc5KKLqWBHR3Ypm5szEUVhwiHbHRMWNGxtx4N1r02z7dNp8l8yG4qbscLVnXl2znggBACAEAIAQFfbtksm4D4MTB2B0scOy4bR6hR1aSqRcWbwm4SyjjBZEko74McUob9Wx7dbSPy5eXu7WSeHqvidOMlJZReysctIIK5tKrKlNSjqjEoqSwbnJy2A5uY831JB3/AL/mv2FlfQuY9Jc19V+8DnVKbgy5iXRWnWHN8x5q8Rjz21BGsEc0A3JurDbupyu8kATjaw3bq8r/ACQDjHVAOsVQHkVlWkawR3IBMq+rGnYP3QDqAji6Kfmb3tP7oCQgI81cWHU6n3CnogJCAjzNzmH5qfcKeiAXMzDYYq48NJ3IDORnmPELic2HSh1XVwPiV5zae1daVF+r+37xLFOlzZnrdtQP6rLobeANNO5eeim2XIxwZCFBiWhMtgwMK4nBoHaiO2DzAxK7VnavKitXr5GZyUFlna7GstkrAZBhDqtGOlxPacdpN69PTpqnFRRzJycnlk1bmoIAQAgBACAEAIDN5aZLtnoVW0bGYD7N2g/9N3ynuN+sGrc26rR8+RNRquD8jlUpMvgPMGOC0tNCHYsOo7NvkvM3Ns8vhx6HRTTWUaGUmc07NmI2hUIVJU5KUXho1lFSXE1clbZDWZ/WaHCjhyI2GhwK9PY7VhV7lThLryf2+XyKFSi46GpgxmvFWmoXYIRuUuL26nHk6/zQD5FUAzJHqAaqt5GiAfQEeTuDhqc4cDePFASEBHmLnMO0t+4fsgJCAYnR+m7Zfyv8kA8HXV4oCpte02hhDKOddTVUGuOngo6taFKO9N4RlJvQrY1X1iR3ZrdRuJ2HUNgXlr/a0q2adPhH4v8AehZp0salBbFs+0Gazqwxwzqa9Q2LkJFqMcGOmI8SaitgSzS7ONLve27GjGq61paPK4cfkbNqKyzrWR+TLJGDS50V1DEfrOhrflH7r09vQVKOOZzqtVzfkX6nIgQAgBACAEAIAQAgBAZvLDJKHPMzhRkZo6r6XEfA/W3biOYNW4to1l5k1Ks4PyOVOdGkopgzDCKaDq0OYcHNXnbq0eWnwfzOhGSksovJCfp1obgQcdIOwhcqUHF4YazqX9nWoK9R3s3aieodztG43K/a7UrUOGsej/f3oV6lBPQvZW2S159q0jOAvuvI1aDcV6K32nb1lrh9GVZU5IuIM/Ddg4cbvFdAjPZU9Z4+av3CvqgJCAjw7orxrDXeR8kBIQEefuYTqo7kaoDyJPw24uHC/wAEBXzduNvDRWt1/wDxCrVrujS8cl9TZRb0IDXRojQHHNAGnC75fVcW526tKK9r/f3oSxo9SFHtGDB7P6r9dbhxwHBcKtXqVpb1R5LMKZnLWtYu60Z1AMBoGwDSe9awpuTxFEySRnoTY8/FEGXYaYnQAPjiO0D8vNF2LWyeeHF/IxKSiss6zklktCkId3XiuHXiEXn5W/C3ZzXo6FCNJcNTn1arm/I0CnIgQAgBACAEAIAQAgBACAEBW25YkGch5kdtR7rhc9h1tdo8Dpqo6tKNRYkjeE5QeUcrt7I+akHGJBrFhfE0Xgf9RnmLty4tzYNLTK+KL1OvGfB8GQZK2muuf1Tr908dC41S0kuMeJMX8naT2DqOq06DRzDwNypuLTMOKZZQLWYe2wt2wzd9jrlNSua1LwSaIpUUydLTDCaw44BNBRwLDdhfUK/DbdzHxYfs+2CF26LBkSP7rw7c8nxCsrb75w+P+zTsPM8Lo+cHV0EdrXw2KT/9BH/r+P4Mdj5np9ufe/1u8gtJf1B0h8f9Gew8xuJJuIOe9oGm4nvJVae3bh+FJez75NlRiRoj4DO3FztgNe5qpVb+4q+KT/fgSRpLkiLEt5jLoMPi67uF55qpxepKqZUT1qveCYj6N1dlo/Nqyot8EbqKRnp63mtuh9Y6zc0eZV2lZt8ZcDJPsDIuZnnCJMF0KF8Th13DVDZoG03ab127awbWmF8yCpXjDguLOrWLY0GUhiHAYGjEnFzz8TnaT+BdinTjTWIoozm5PLJ6kNQQAgBACAEAIAQAgBACAEAIAQAgMxb+Q0rNVcG+yiH34dBU/MzA77jtVaraU6nHRk0K8o+hgrRyGnpUkwP1m64Z63GE7E7qrl1tnS6ZRbjcQlrwKcWzEhuzY0OjhiCCxw3tP7Ll1LFLTh6ky46E2DbcI4kt3jzFVWlaVFpxBLhWgw9mI37gCoXRmuTBLbaLtEV3B59VpuPoYwgfaTtMV3F59VlQlyQwiJFtKH70Rp/qBK3VCo+TMkSLbsIYZztw9aKWNnUevAEI21FiOzIEMlxwABe87mj91ap2Kzx4h8NS4s7ISemiHRz7JuuIau4Qm4caLq0dnS6YRBK4gtOJvsn8h5WUo7N9rEHvxKGh+VuDfHaunStadPjqyrOvKZplYIQQAgBACAEAIAQAgBACAEAIAQAgBACAEAICPOyEKM3NjQ2RBqe1rh3rWUIy4NGVJrQzc90dyMSuax0InTDeRya6oHJV5WdKXLBMriaKaY6KYZ/lzL2/Wxr/AALVDLZ8eUiRXb5ogP6KImiZYd8Jw/uK0ez3/kbfy10PYfRRE96ZYN0Jx/uCLZ75yH8tdCfL9FMIfzJiI76WNZ45y3Wz482au6fJFzI9HkjDoTDdEI0xHuPNraNPJTRs6UeWSN3E3zNHJyMOC3Ngw2QxqY1rR3BWIxjHgkQuTepIWxgEAIAQAgBACAEAIAQAgBACAEAIAQAgBACAEAIAQAgBACAEAIAQAgBACAEAIAQAgBACAEAIAQAgBACAEAIAQAgBACAEAIAQAgBACAEAIAQAgBACAEAIAQAgBACAEAID/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CA"/>
          </a:p>
        </p:txBody>
      </p:sp>
      <p:sp>
        <p:nvSpPr>
          <p:cNvPr id="1028" name="AutoShape 4" descr="data:image/jpeg;base64,/9j/4AAQSkZJRgABAQAAAQABAAD/2wCEAAkGBxQREBQUEBQVFRUXGBUVFhYWFRQWFBQYFRQXGBQUFxUYHCggGBolHRUVITEiJSorLi4uFx8zODMsNygtLisBCgoKDg0OGhAQGi8mHyQsLCwsLCwsLCwsLCwsLCwsLCwsNCwsLC0sLCwsLywsLCwsLCwsLCwsLCwsLCwsLCwsLP/AABEIANwA5QMBEQACEQEDEQH/xAAcAAABBQEBAQAAAAAAAAAAAAAAAgMEBQYHAQj/xABDEAABAgMDCAcHAgQFBQEAAAABAAIDBBEFITEGEkFRYXGBkQciMqGxwdETQlJicpLwI+EUM4LCJFOistJjc4OT8UP/xAAbAQEAAgMBAQAAAAAAAAAAAAAAAwQBAgUGB//EADcRAAIBAwEFBQgBBAIDAQAAAAABAgMEETEFEiFBURMiMmFxgZGhscHR4fAUBkJS8SNTMzRDFv/aAAwDAQACEQMRAD8A7igBACAEAIAQAgBACAEAFAVs3b0tC/mR4YOrOBd9oqVBO5pQ8UkSRpTeiKuNl1KNwc930sd/dRV5bSt1z+BIrWoRH9IcvohxTwYP7lE9rUuj+H3N/wCHPqgb0hy+mHFHBh/uWFtal0fw+4/hz6olwMupR2Lns+pjv7aqaO0qD549ho7WoWspbstF/lxoZOrOAd9pvVmFzSn4ZIjlSnHVFipiMEAIAQAgBACAEAIAQAgBACAEAIAQAgBACAEBW2tbsCWH60QA6GC95/pF/E3KCtcU6Xjf3JIUpT0RjLT6QYjjSWhhg0Of1n8Gi4d65Nba0n/41j1LcLRLxMzs3NTMx/OiPcNRdRv2C4cly6t7Ofik2WIwhHRDLLPGknhcqrrdDbJKgWXndljnbg4+CzF1Z+FN+iMOSWrJTbAif5ET/wBb/Rb9jdf4S9z+xr2sep46wIgxgRP/AFv9E7G5/wAJe5/YdrHqRI1mBvaa5u+o8VHKVSHiWPVGylnQjvs7UeYqir9UZyPSk7NS/wDJiPAGgGrfsdd3K3SvZw8MmjWUIS1Ro7L6Q3tObNQ875mdV3FhuPMLq0dqv/6L2orTtF/azaWVbMGZbWDEDtbcHt3tN43rq0q9OqswZUnTlDVFgpjQEAIAQAgBACAEAIAQAgBACAEAIBmbmmQmF8Vwa0Ykmg/c7FrOcYLek8IzGLk8I57b+XMSKSyUBY3DPp+o76R7g79y4dztRvhT4LrzL1K1S4zM0yULiXRCSTeb6knWXFcSdfLLWmhoLKyajRQMxmY0+87qg+ZVihs+4r8cYXVkM68I8zTSWRsNt8VznnUOq317116OxKUeNRt/Bff4laV1J6IupayYEPsQmDbQE/cb10adnQp+GCIJVJy1ZMVg0PC5YyZwJLlhyGBDnVxWjkZwV01ZECJ2oba62jNPNtKqnVtLep4oL2cPkSRqTjoyhn8lNMF/9L/Jw9Fyq+yFrSl7H9yxG4/yRmp+zXMObFYQdvkRjwXJnCpReJLBZjJS4plYZR0NwdCcQ4XggkOG5wUtO4w86PqbPDWGarJ/L1zCIc6KjD2gHWH1tGO8X7Cu7bbTelX3lSpap8Ye438tMNiND4bg5pvDgag8V2oyUllaFJpp4Y6smAQAgBACAEAIAQAgBACAEBWW9bcOUh58Q1J7LB2nnZs1nQoLi4hRjmXuJKdOU3hHLbVtSNPRM6IaNHZaOwzcNJ2rzN3eSqvMn6I6VOnGmsInWJYb4xzYTbveecBvPkFWoW1a6liK4deSMVKqguJvbIybhQKEjPf8ThcPpbo8V6S02ZSocXxl1f0KNSvKfki6XSIDwuWuTOBJctXIYEly1cjOBJctXIzgQXLRyMiS5auQwILlrvGcCHOWu8ZwMTENr25rwHDUVHNRmt2SyjZZXFGWtawiyroVS3SPeb6hcO6sHDvU+K6c0WqdXPBmdmZUOx56VQhUcSYLHtmNIRKsOdDJ6zDXMdu+F23xXVtL2VN93TmjSpSjUXHU6pYlsQpuFnwjsc09ph1OH5Velo14Vo70Tm1Kbg8MsFMaAgBACAEAIAQAgBACAq8obaZKQS995NzGVve7VsGs6FBcXEaMN5+wkp03UeEcomZiJNxTFjGteQGhjRoA/L15S5uZTlvS1OnGKgsI0uTeTxjnOd1YQuqMXfK31UlhYSuXvz4R+fp9yGtWUOC1OgS0FsNobDaGtGAH5ivU04QpxUYLCKDbbyxZctnIxgSXLRyM4Ely1cjIkuWjkZweErRyGBJK1cjOBJK0cjOBJK1czOBBK1cjOBBK13hgbcVrvGRtxWN4YM9bdmi97Bd7w1fMFyb22S/5Ie37lmnPkzPxoQIIIqFzoyaeUTEOSm4slGEWCbsCD2XDSxw811bS7lCW9HXmjWcFNYZ1qwrYhzcERIe5zTix2lp9dK9RQrRqx3onMqQcHhlipjQEAIAQAgBACAEAxPTbIMN0SIaNaKk+Q1nQtJzjCLlLRGYxcnhHILVtF89MGI+oaLmt0MboaNp0n9l5W8unUlvP2I6tOCpxwi5ydscx30whtoXHZoaNpUFlaSuanHwrV/T2mlWpuLzOiQmhjQ1oAaBQAYAL1scQSjHRHPeXxZ6XLDkMHhctXIYPC5aORnB5VaORnB5VaORnAklaORnB4StHIzgTVauRnB4StHIzgQStHMYEFY3zOBty13zOBpxWN4YGXlY3jODNWlK5j7sDePRca4p9nPhoyzCWUVkaECCDgo4yaeUbEaxbUfZ8wHtqWG57fjb/AMho9CuzZXbpy3l7UaVKaqRwdilJlsWG2JDOc1wDmkaQV6iMlJKS0OW008MeWxgEAIAQAgBACA5n0hW2Y0YS0I9Rh69PeiatzfGupcHad1vPs1otfX8HQtqW6t5lVJSvZY0VJIA2krzz3qksLV8EWG+bOl2XJiBCDG73H4nHE/mgBeutqMaFNQXt82c2cnKWSUXKVyNcHmctHIzgKrRyM4PKqNyM4PM5aORnB4StXIyJJWjkMHlVo5GcHlVo5GcCSVq5GcCSVo5GcCM5aOZnAlxWN8zgacsb4wMvWN8YK604eczdf6/mxV7lb0PQ3hwZRRGLnpk5BnJbPaRyOoqelU3XkwXPRvbhhxDKxTRriTDr7r/eZuOO8bV6XZtzh9m9HoVrmnlb6OlrtlAEAIAQAgBAVGVNrfwsq+IO12WbXuw5Xngq91W7Gm5c+XqSUob8kjk9nQq1e68mt5xOs8146vPPA6r6GwyRlM6IYhwYLvqdd4V7la2VS3qjqPl82V7iWFg12cu+5FPAZy0cjbAVUbkZwFVG5GQJWjkMCSVo5GcHhK0cjODyq0cjOBJK1cjODwlaORnBksqMrxAJhwaF4xdiG7BrKs2trO446R6/b7ms5qGupzi18po0QkuiuPE04LrwsLeK8OfXiQOtN8/cZmbt+K01bFeP63eqk/iUP+uPuRr2s+r95YWD0qzcu4CKfbw9Id2x9LlUr7Lpz40+6/ev39wSRrteLidmyZylgWhB9pLu2OYe0w6iFwK9OdGW7NcS1FqSyizeod8zgjRRUELDllYM4KKI1c1MmIsRqlTMFNacMsc2Iy4gi8Ygi9ru7uCv21Rrh00Hkzr+TdqialocUYkUeNT23OHO/cQvY0Kqq01I5dSG5Jos1MRggBACAEBzHpJtExZlkBpuhgV+t9Dfubm8yuFtStme5yR0LWGI73UrIDKAAaLl5qcsvJYNtk3DzYAPxEu76DwXf2dHdoJ9cv6FOtxmWmcrjkR4PQVE5GcCY0drGlz3BoGJJAHMqKVRLU2Ucmcncu5Rho1xiH5RdzKkhQrT0j7+Hz4/Aw3FasagZey7jRzXt23HzWZ2ldcd3Po1+Apw6mhkrQhxm50J4cNmI3jEKk5YeHqb4H6rRyM4PKrRyM4PCVo5DBQ5Y21/CyxcD13dVvmfzWpbek69VQXt9Of71De6nI4jaFp1JJK9XGKilGK4IottvLM7PWitjBURYpdigG0BeZH5RxJCabFYTm4RG6Hs0gjWMQqt5axuKbi9eT8ySlU3Hk+lpeZbEY17DVrgHA7CKrxMm4vDOjg8iLG+MFRGbiqmeJIQo0rGcM6Gzq4itM520NrWi7NHZVeVPfcSCVeKeMleSIrHA3HAjVqKqYdOWSRPJc9F1pFkaJLuNzwXNGp7LnDi3/YvSbMrd5w5PiiC6hlKR01dooAgBACATFiBrS43AAknUAKlYbwsg4lDjmPMRIrsXOc/dnE0HAXcF467quTb6s7CW7FItIQXNkDa2ZdBh/SF6K3eKMfRFOfiZKDlu5GuCuyjt6FIy748Y0a3AaXO0NCjW9JqMeLZsktWfP8Ab+XMaeiF0V1GV6sMHqtGjeV2be0hS46y6/bov1ledRy4ciFCtXarRGTIVq7UBaWXlG+A8PhuII5HYVBcW1OvHEl6PmjeE3DQ7FknlMyehVFBEb22+Y2LzNzRnQnuy9j6lyLUllF5VVXM2weVWjmZwce6Y7Z/xLIINzGZxG12B8Qu9sWn3ZVPZ9X9CvcPSPtOZQfazMVsKA0ve40a0Ls1KsKcXObwkV4xcnhHX8k+iiBCa189+tFN5Z/+bdlPe4ry13tipUeKXdXx/fQuQoRjrxZt4NhSzBRkCEBqzAuTKvOTy5P3k6RDn8k5KN/MloR2hoB5hbQva1Pwza9ocE9UYu2uh+XfUy0R8I6nddvff3rpUdv1o8KiUvg/32EMraD04Gzyds0ysrCgOdnmG0NzqUrTYuVc3Cq1ZVEsZeSeMcJImvKruRtgjQZX2jqYjCmsnBvny1rsbEsO3n21Rd1aeb/BXuau6t1as1Fk2a32TTEGc6lDqFLqD1XsznmHyss8QJoFvZfjvOn80grzW2LdRlvrn819y7bzysGcbMmWnIcYe65rztFaPHEV5qtZVd1xl0ZZlHei0dwaaioXrjknqAEAICjy2mvZSEc6S3MH/kIae4lVrye7Rk/3iS0I5qI5dZLOrXWfC71Xjbh97B02WsIKozKNZZkSsJm6nI0Xctp5oxKk13mTAVu5GMHAumzKAx57+Haf04AApoMRwq48AQOa6uzaXddR6vgvRfn5IhrS/tOcrpEBeWLktOTdDLwXuHxUo3fU4jcqta9oUuEpcei4v99SSNKUtEaM9F9ptFQxh2B9/gqq2vb55+78m/8AHl1RnLSkZqUNJmDEh7XNNPuwKu0rmlV8Ek/n7iOVOUdUS8mcq3ycwyK0mgIDh8TdP56rS7tlcUnB68vX91M057ks8uZ9LSM42NCZEYateA4cV4qWU2mX8D61yD556VZeLFth0OG1znPDQxoFS691Kd69VsmpGFpvSeEm8/AqV03NJdDp/RxkM2zoWfEo6ZeOu7EQx/ls8zpXA2ltGVzPC4RWi+rLFKmoLzNkSuU5E2BBK0czbAkla75nA24rXeAy4pvGcDEQnAYm4ep2KzaW87qqqcOfPouppOahHLL3J6RzC4nEgFtcaEULt5ovolCjCjTVOGiOVKTk8stZS7PGpx5G8eKlNTJZewM+G6J8JaB/Sb/955Ln7UhvW7fRp/T6k1B4mYK3GVa122nMfsvLWr4tHSR1nI6b9rIy7sTmBp2mGSwnm1eytZ79KL8jmVo4m0XKnIgQAgMX0px6SsNvxRRXc1rj4kLm7Tlikl5lq0Xfb8jGWe2kNu6vO/zXk6z7zLxYwgq0jJf2NF6pGo14FdCyqdxx6ENVcclmwqxKRHg+Wso2RI1ozADS57o0QAAVJ6xp3L0ttKMLaEm8LCZVqJuo15nVsgei1kINjT4D4lxbC91mrO1lcS82nKp3afCPxf2X6+hYp0VHi9TqMNoaKNAAGAAoOS5DkTHtVo5jA1NS7IrS2I1r2m4tcAQeBWvaNPKM4OfW/wBEMpHJdLudLu1AZ8P7TeOBXTt9tV6fCfeXnr7yGVCL8jZ5LWOZOVhwC/2mYKZ1KXAAYcFQr1e1qSnjGXkkSwki3oohkY/goftPaZjc+lM+gzqaqo28YGRxwUMjZDbgq8jdDTioXI3EErTeM4G3JkYGIrwBU/mxbwjKbUY6sN4J9gSPtDnuwrQjcez5lfQdlbOVpS4+N6/Y5der2j8jQPuit2gt5XjzXVIBD35j3k6Wh321HogKfKmB/giDjQk7yCSqt6s28/Q3p+NHNrSbWBwafBeNovFT3nURvOi2PnSJb8EV7eYa/wDuK9bs6WaOOjKN0sTNgr5WBACA570tPulhtinkGeq5G1XwivX6Fy05melR1W7h4LytTxMuE6EoJGSxkIua4HRgVmjU7OeTEllF21y6EpEOCpksmZWFMvmWQx7V5qXG+n0jQk7io4KDl3VojOFnPMug5VnIye5yjcjOAzlo5DAVUbkZwLatkzDHGqVGjFgLc1yelqNDI24KGRsmMvCrTN0MvCrTRKhtaGw1GeGipNAt4RcnhamG8C7LkXRnBxuGI+UHSdbj3L3Wx9kq2Xa1PH8vyc64r7/dWhpJGGGZ7BgDUf1CvjVd8qi5y7NOpw5G4+KAanADEhg7a7sQDxCAg5XH/DO4/wC0qte/+vP0ZvT8SOZzg/RP0eAXiqb/AOVep1EarojifoR26ojTzYB/avWbNfca8ynd+JG9XSKgIAQHPOlxt0sf+6Ofs/Rcjaq8D9foXbPn7DOQ4lIYPyjwFF5eUczwWnwJFl2dEiguzi0DTfeaVoAupa7Odwm9EivUrbhaslIrG51REbSvwuHkVi42BUSzTafw/feIXUeZYSM2D1Tc7UbjyXKxUpPs6iw0TcHxRNDlq5DAoOUTkZwKzlG5GcBVRuRnB6Ctd4YHWFSRZox5inizRjrQp4kbYstUjia5GnhQTRumMvCrTRKiO9VZokREjTABoBnO1DzOhSWtnVuZbtNZEqkYrLH7Osx0V2c/n7rdjRpO1e52bsenaLelxn16en3OfWrufBaGgsyEGQw0e6S3kf8A4uyVxeEX6m97T6FAKnBWG7ce7BARS0+z9ocSWv3AG4cqoCty2iUl+B8vVUtoy3baXsXvZJSXfRzy0LoT/pPgvG0fGvU6ZpeiJn6Uwdb2Dk2vmvW7NXck/Mp3eqOgLpFQEAIDD9K8GstCd8MWnBzHf8QubtNf8afmWrR95ryMZL9aC3c3uI9F5aXCqXJG8yMk2vgjOwFSRrJcceAXrdmrFtH2/NnOreNmglpNjoZaWNuLm4DWfJXiIr32G2JDbTEClHaCLrnYjBRVaFOst2osm0ZOOhUx5WLCdm4ilRnnG+lA8ea4d1sKLWaL49H/AK+ZZhcv+4SJsC54LD82HBwuXnLmzr0PHFr99xahUjLRklr1QciUVVROQwKBWqlxA8wqeDNGPsVqDImPsKswZE0LLlK5GuBmI4C83b1BJ5JEV8a0GA0Bzjqbf34LWFtVrPEItm28lqMBsSKaDqjU293F2hde1/p6UnvV3hdFr9l8SKdz/iWMlYwY9ufpBGaNYobzp0r09ChToR3KawirKTk8svmtAFBcFMajEvc942h3MX+CAJq4sdqdTg4U9EB5E67s33W9radDUAmA2sIt1ZzeVaeSAy+WMxnMht1htfPyXH21U3aCj1fy/OCe3WZGKtd9IT9wHMgLzNuszR0DZ9FEGkk93xRnEbgxjfEFev2csUs+ZRun3/YbVXysCAEBnOkCV9pZ8amLc14/pcC7/TnKrex3qMia3eKiOZ2O+sOmokc7/NeQuFieTpM3mREUhrg3EG9vxAX8D1jyXp9lVN6hjo/yc2usSNRJxAXPprB2iooQeIXSIRcrcXjU4ng4V9UB5MDrsJwNWniKjwQDEzZDHg06tdWHJAUsOwDmAtxwOaS01BoajBc2vsm0rcZQw/Lh+PgTRrzjzGI0nGYCam74mV7wuTV/pmm/BPHqv35E0bx80Nw4sSgNGGt+JCoz/pmun3ZJ/voSK7jzQ62Zf/l/6x6LRbAu1yXvQ/kwYuHPOIqGD7h6KaOw7rml719zR14Cv4yJoDBvJKtQ2HW5te/8EbrREmNFc4NBN9ey3VRW4bEX90/cvz9DV1vIkQ7Fe81cDve6vcr1PZdvDln1/GEaOrJkp9jtYGlxrRzbhcKG4+KvRhGKxFYXkRt5LiFCDRRoAGxbAam7s06nDkbj4oCQgI7roo+ZpHI18ygEWg/qlovNM7cBfXuQD8u0BophjvrpQDcC57xtDuYv8EBgLejZ0R2prnAbqmndReV25V3qqh0Xz4/Yu2seGTK5QRKMA1nuA/8AioWke82WzqWQkr7Kz5caS32h/wDI4vHc4L2NpHdoxOZXeajL9WCIEAIBqblxEhvY7B7XNO5wIPitZRUk0zKeHk4dZzTCjPhP7QJafqYSD58l467ptexnXzlZNfkzN+zjjU7xGPcSr2xq+Kjg+a+K/GSncx4ZN1HBERpZSpB3OpS48DjsXpSmey8UGIaXVaKg4gtNKd6AcnezX4S13I3oCQgI8rcXjU6v3CvqgJCAiyjAWUIBoS28VwKAcMqz4G/aEAxKSrAXjMbc4nsjB1CgJTYTRg0DgEA1NXFh1OA4Ou80BIQDM22rHDYe68IByE6rQdYB5oBucbWG7dXlegHIbqgHWAeaAiz0ShZm0zgeABFL9QvCAfhQKA1vJ7R1/sgEyR6gGqreRogItqTHsquwqxw4i/wJ5LWUlCLlLRcRqc/tF99+PaO91/hmrwVxVdWq5vmdSnHdjgzM5BMxNQ4LcXOazcXkVPAU5LoWNLOF1Zs3ups7rChhrQ1ooAAANQAoF69LByRSAEAIAQHI+kWRMvPiK0dWKA8fU2jYjfA/1rg7So4m3ykdG2nvQx0Ey0alHN2OHiFwaU5Uqia1TJJxysHRbMnREhQ3DFrgDudUftwXuKNVVYKcdGcuSw8E6cZRzHNuNc2u8XVUhgIkarS14zSQQPhN2goB6WfVjTsH7oBAuin5mg8Wn90BIQEeBc942h3MX+CAkICO26KfmaDyNPMICQgGJ1tYbtgryv8AJAPMdUA670B6gI8j2ANRLeRQD52oCDKxHFgazRcXHAUN1NZogHI8ACG6mOJJxJF9/JASmOqAdd6AYl7nPG0O+4eoKAosoo4iPaz3WVc87AL/AE5rj7Yu1SpdmtZfImowy8mInpmpc921x9F5SEXJ4R0RfRfZ5jzj5hwuhAkfXEqAODc7uXqdnUe9nkivcyxHHU6yu0UAQAgBACAzmXljfxUo7NFYkP8AUZrNB1m8RXiAqt3R7Wm8aomoVNyZy+xJmrc04jDd+eS8jc08PeOkzWWDaXsyWnA+Iv8AIfhXT2Rebsuyk+D09fz8/UpXFP8AuRvpp1YecPlcOFD4L0pUH3NDhfeEBDlmOAOYcHEZrsNlDiLigCLHo5hcC2hINcKEa+SAmtcDhfuQDDroo2tI5GvmUBIQEePc9h2lvMXeCAkIDxwqKIBmSP6Y2XcjTyQDzjTG5AQoMfrPDBnVNRTC8X1O8IB72Bd/MNflFzeOtAEsKOe3aCP6h+xQD7hUIBmSP6Y2XcjTyQEO1ZwQTXS5pA3tOPIrSpUjTi5y0RlLLwZO14uZDoe3EvdrDRgPzavC3VxK4qubOhShhGIt+auEMYm87tA4nwU9pSy973Ex1nIuxf4OTYxw67uvE+p2jgKN4L19tS7Omlz5nNrT35ZL1TkQIAQAgBACA49l1Yxkpv2sMfpRCXN1Nd78PZrGw7FwNoWyjJ9H8zo29Tfjh6o8lY4cA5puOC8+06ciVrPA3eTFrCJD9k830o30XrdnXyuIbsn3l8fP7nOq09xmhk3VY3dTld5LpEQmFdEeNYa7yPggCeHUJ1UPI1QAZVpvAzTraaeCAZmITm5pD60cAM4C6t2I3oB7OiDQw7iR4hAMzUR+bUspQh1c4HAoB72z/wDL/wBTUAZ8Q+60b3egQDMBj6ubnBtDU0Fe1fcSgHxKNxdVx+Y17sEB4RSKNrafaf3QEhAR8Iv1N72n90BIQENsYQ/aZ2AdX7hWg41QFBMxxEcY0S5jK02nUNfmV5fa20e0bo09Ob6/gs0qfNmPti0al0R/Af7WhcanTc5KKLqWBHR3Ypm5szEUVhwiHbHRMWNGxtx4N1r02z7dNp8l8yG4qbscLVnXl2znggBACAEAIAQFfbtksm4D4MTB2B0scOy4bR6hR1aSqRcWbwm4SyjjBZEko74McUob9Wx7dbSPy5eXu7WSeHqvidOMlJZReysctIIK5tKrKlNSjqjEoqSwbnJy2A5uY831JB3/AL/mv2FlfQuY9Jc19V+8DnVKbgy5iXRWnWHN8x5q8Rjz21BGsEc0A3JurDbupyu8kATjaw3bq8r/ACQDjHVAOsVQHkVlWkawR3IBMq+rGnYP3QDqAji6Kfmb3tP7oCQgI81cWHU6n3CnogJCAjzNzmH5qfcKeiAXMzDYYq48NJ3IDORnmPELic2HSh1XVwPiV5zae1daVF+r+37xLFOlzZnrdtQP6rLobeANNO5eeim2XIxwZCFBiWhMtgwMK4nBoHaiO2DzAxK7VnavKitXr5GZyUFlna7GstkrAZBhDqtGOlxPacdpN69PTpqnFRRzJycnlk1bmoIAQAgBACAEAIDN5aZLtnoVW0bGYD7N2g/9N3ynuN+sGrc26rR8+RNRquD8jlUpMvgPMGOC0tNCHYsOo7NvkvM3Ns8vhx6HRTTWUaGUmc07NmI2hUIVJU5KUXho1lFSXE1clbZDWZ/WaHCjhyI2GhwK9PY7VhV7lThLryf2+XyKFSi46GpgxmvFWmoXYIRuUuL26nHk6/zQD5FUAzJHqAaqt5GiAfQEeTuDhqc4cDePFASEBHmLnMO0t+4fsgJCAYnR+m7Zfyv8kA8HXV4oCpte02hhDKOddTVUGuOngo6taFKO9N4RlJvQrY1X1iR3ZrdRuJ2HUNgXlr/a0q2adPhH4v8AehZp0salBbFs+0Gazqwxwzqa9Q2LkJFqMcGOmI8SaitgSzS7ONLve27GjGq61paPK4cfkbNqKyzrWR+TLJGDS50V1DEfrOhrflH7r09vQVKOOZzqtVzfkX6nIgQAgBACAEAIAQAgBAZvLDJKHPMzhRkZo6r6XEfA/W3biOYNW4to1l5k1Ks4PyOVOdGkopgzDCKaDq0OYcHNXnbq0eWnwfzOhGSksovJCfp1obgQcdIOwhcqUHF4YazqX9nWoK9R3s3aieodztG43K/a7UrUOGsej/f3oV6lBPQvZW2S159q0jOAvuvI1aDcV6K32nb1lrh9GVZU5IuIM/Ddg4cbvFdAjPZU9Z4+av3CvqgJCAjw7orxrDXeR8kBIQEefuYTqo7kaoDyJPw24uHC/wAEBXzduNvDRWt1/wDxCrVrujS8cl9TZRb0IDXRojQHHNAGnC75fVcW526tKK9r/f3oSxo9SFHtGDB7P6r9dbhxwHBcKtXqVpb1R5LMKZnLWtYu60Z1AMBoGwDSe9awpuTxFEySRnoTY8/FEGXYaYnQAPjiO0D8vNF2LWyeeHF/IxKSiss6zklktCkId3XiuHXiEXn5W/C3ZzXo6FCNJcNTn1arm/I0CnIgQAgBACAEAIAQAgBACAEBW25YkGch5kdtR7rhc9h1tdo8Dpqo6tKNRYkjeE5QeUcrt7I+akHGJBrFhfE0Xgf9RnmLty4tzYNLTK+KL1OvGfB8GQZK2muuf1Tr908dC41S0kuMeJMX8naT2DqOq06DRzDwNypuLTMOKZZQLWYe2wt2wzd9jrlNSua1LwSaIpUUydLTDCaw44BNBRwLDdhfUK/DbdzHxYfs+2CF26LBkSP7rw7c8nxCsrb75w+P+zTsPM8Lo+cHV0EdrXw2KT/9BH/r+P4Mdj5np9ufe/1u8gtJf1B0h8f9Gew8xuJJuIOe9oGm4nvJVae3bh+FJez75NlRiRoj4DO3FztgNe5qpVb+4q+KT/fgSRpLkiLEt5jLoMPi67uF55qpxepKqZUT1qveCYj6N1dlo/Nqyot8EbqKRnp63mtuh9Y6zc0eZV2lZt8ZcDJPsDIuZnnCJMF0KF8Th13DVDZoG03ab127awbWmF8yCpXjDguLOrWLY0GUhiHAYGjEnFzz8TnaT+BdinTjTWIoozm5PLJ6kNQQAgBACAEAIAQAgBACAEAIAQAgMxb+Q0rNVcG+yiH34dBU/MzA77jtVaraU6nHRk0K8o+hgrRyGnpUkwP1m64Z63GE7E7qrl1tnS6ZRbjcQlrwKcWzEhuzY0OjhiCCxw3tP7Ll1LFLTh6ky46E2DbcI4kt3jzFVWlaVFpxBLhWgw9mI37gCoXRmuTBLbaLtEV3B59VpuPoYwgfaTtMV3F59VlQlyQwiJFtKH70Rp/qBK3VCo+TMkSLbsIYZztw9aKWNnUevAEI21FiOzIEMlxwABe87mj91ap2Kzx4h8NS4s7ISemiHRz7JuuIau4Qm4caLq0dnS6YRBK4gtOJvsn8h5WUo7N9rEHvxKGh+VuDfHaunStadPjqyrOvKZplYIQQAgBACAEAIAQAgBACAEAIAQAgBACAEAICPOyEKM3NjQ2RBqe1rh3rWUIy4NGVJrQzc90dyMSuax0InTDeRya6oHJV5WdKXLBMriaKaY6KYZ/lzL2/Wxr/AALVDLZ8eUiRXb5ogP6KImiZYd8Jw/uK0ez3/kbfy10PYfRRE96ZYN0Jx/uCLZ75yH8tdCfL9FMIfzJiI76WNZ45y3Wz482au6fJFzI9HkjDoTDdEI0xHuPNraNPJTRs6UeWSN3E3zNHJyMOC3Ngw2QxqY1rR3BWIxjHgkQuTepIWxgEAIAQAgBACAEAIAQAgBACAEAIAQAgBACAEAIAQAgBACAEAIAQAgBACAEAIAQAgBACAEAIAQAgBACAEAIAQAgBACAEAIAQAgBACAEAIAQAgBACAEAIAQAgBACAEAID/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CA"/>
          </a:p>
        </p:txBody>
      </p:sp>
      <p:sp>
        <p:nvSpPr>
          <p:cNvPr id="1030" name="AutoShape 6" descr="data:image/jpeg;base64,/9j/4AAQSkZJRgABAQAAAQABAAD/2wCEAAkGBxQQERUUEBQWFBUXFxoYGBcYGRwdGxgbHBcWFx0XHxkaHSggHh4lGxoXITEhJSksMy4uHB8zODMsNygtLisBCgoKDg0OGxAQGi0kHyQsLCwsLCwsLCwsLCwsLCwsLCwsLCwtLCwsLCwsLCwsLCwsLCwsLCwsLCwsLCwsLCwsLP/AABEIAOEA4QMBEQACEQEDEQH/xAAcAAEBAAIDAQEAAAAAAAAAAAAABwYIAwQFAQL/xABQEAABAgMFAwYLAwgHBwUAAAABAgMABBEFBgchMRJBURMiYXGBkQgUMjVSYnJzobKzQrHBIzM0NkN0gpIVJGOiwsPRF0RTg6PS4SWU0/Dx/8QAGwEBAAIDAQEAAAAAAAAAAAAAAAMEAQIGBQf/xAA6EQACAQICBwYEBgICAgMAAAAAAQIDBAURBhIhMUFRcRMiMmGx0YGRocEUMzRC4fBSkiNyYoIWJFP/2gAMAwEAAhEDEQA/ALjACAEAIAQAgBACAPhMAYteDESzpKoemUFY1bb56q8CE1p20gCeWxj8kVEpKKPrOrA/upr98AY25ihbc7+ioKQdOQY2vioKiKpWp0/HJLq0jKTZ9DF5ZkAlcykHi4hunZUEd0UJ4zYw31V8NvobKnJ8DlTcq3zmZtwdc25+BitLSOxXFv4G3YyBuTb4/wB8X/7tz/WEdI7J8X8h2Mji/o+8svXYcmFAbw8ldexSiT3RYhjdjPdUXxzXqY7KXI/CMRbekv0hK1AZ/l5egp7SUpPxi/TuKNTwTT6NM0aa3nv2Rj8chNygI3qaXn/Kr/uiYwUCwMUbNnKBMwGlmg2HuYa8Knmk9RgDMkLBFQQQd4gD9QAgBACAEAIAQAgBACAEAIAQAgBAHxSqZnIQBNr54xykltNy39aeGXNP5NJ6V7+pNeyAJTN3jtm3llDRc5OuaGaoaT7Sq566KJ6or3F3Rt461WSRsot7j37BwUqAZ5+nqM7v41inD7Mc3daURTyoQz85ey2k0aHMz+ybiWfK05OWbURopwbaq1rWq60PVHP18Zva2+bX/XZ6E0acVwMjSkAUAoOAjzZNy3vM3yPsYAgBACAPhFYLZuGR4drXOkZqvLSzRUdVpSEr4eUmhMehQxa8oeGo8uT2r6mjpxfAwK3sFW1Aqkn1IOdEO5p35baRUDTUHtj3rXSh7q8PjH2fuRSocmYoiYtm76tXEtDKhPKMK/BOvQY6W1v7e6WdKSflx+RBKDjvKVc7G2XmNlufT4s4cuUFS0T16o7ajpi4alWYeStIUhQUkioUDUEcQRrAH7gBACAEAIAQAgBACAEAIAQB4l670y1mM8rNL2fRQM1rPBKfx0EAa/Xnv3aFvO+LyqFoaVWjDZzUOLi8suNaJiKtWp0YOdR5JGUm9xlV0cH2mqOWgQ8vXkkkhCT0qGavgOuOQv8ASWUs4WyyX+T3/BFiFD/Ip8tLoaSENpShAyCUgADqAjl6lWdSWtNtvmywkluOWNDIgBACAEAIAQAgBACAPytAUCFAEHIg5g9kZjJxecXkzBO724Sy0zVcpSWd12QKtqPs/Z605dEdJYaR1aWUa/eXPivf1IJ0U9xgFlW9ad23+ScSeSJJ5JebTgr5SFDQ76jtEdlbXVK5hr0nmv7vKzi1vL3ci/UtazdWFbLiRz2VeWnp9ZPSPhFgwZRACAEAIAQAgBACAEAIAwrEbEJmyG6ZOTChzGq6esvgn74AiNi2BPXimTMTLig3tc51VaAf8NpOmXAZDfnr5mJYrRso97bLgvfkjeFNyLfdy7svZ7QalkbI+0o5qWeKlb/uG6kfP72/rXk9aq+i4IuRgorYetFM2EDIgBACAEAIAQAgBACAEAIAQB0rXslmbaLUy2HEHcd3SDqD0iLFtdVbaevSlk/XqayipLaQ691xpqxnRNSLiy0k1S4n8417dBQp6dDoRHe4XjVK8WpLuz5c+nsVJ0nHoVTC/E9u0wGJnZbmgOpLtN6fW3lPd0e0RFIgBACAEAIAQAgBAGF4m38bshjKi5hwHkm+H9or1Qe+AIxci6D1tzCpyeUoslVVLJ5zyvQTwSMgSNNB0eJi+Lxs46kNs39PN/ZEtOnrdC7ykshlCW2khCEiiUpFABwAj59Vqzqzc5vNsuJJLJHNGhkQMCkYzApDNAQMiMmBAyIAQAgBAwIGRSMZgUhmgIyBAwflaQoEEAgihB0I4UjMZOLzT2hkSxKw+VJKM7Z9UtpO0tCciya120nXYrT2erTusFxpXGVGs+/wf+X8+pUq0tXaih4R4ji0keLzJAmkDXQPJH2h6w3jt6ukISlQAgBACAEAIA8S+F5WrMlVzD27JCN61nRI/wDuQqYA13u3ZExeK0FvzSlcmDtOq3AV5rKOGWXQKnXXzMVxKNlR1v3Pcvv0RvThrMv8pLIZQltpIShACUpGgA0EfNqtWdWbnN5tl5JJZI/brgQkqUQlIFSSaAAakk6RiMZTajFZthvImN6sYWWSUSKOXUMuUVk32AZq+EdRY6Mzmta4eXkt/wAXwK8q/IxJu17etSpZ5YIVvbSGmwDwWaV/mJj2HbYVYrv6ufntfy2+hHrVJHZOFNpzGcxMN/8AMdWs/cYhekVjS2QT+CyM9jN7x/sbnm+c1MMbW7ZU4k9+zGFpNaS2SjLLovcdjI4n7MvBZ1VJU+tIoSUL5Yfympp2UiWNfCbzY9XPzWq/sYyqRPRu/jG82rYtFnaoaFaBsrG7NByJ10pFW60ZozWtbyy8ntXv6m0a7W8rNiW0xOtB2WcS4g8NUngoapPQY5K6s61rPUqxyf0fR8SzGSluPQisbCAOtaE+3LtqcfWltCdVKNB/+9ES0KFSvNU6azbNW0lmyUXlxmzKLPaCt3Kug59TYz7z2R1lnovHLWuJfBe5XlX/AMTw2U2/aWdX0oJ8o0YT2U2SR1Vj0JPCbLY9XP8A2f3NP+SRz/7ILQe5z8wzteutaj37JiJ6S2UNkIv4JL7mexkx/sitFjnMTDW16ji0Hv2RBaSWU9k4v4pP7jsZI4Hl2/Zmai+pAOuTyO0naIHXSJYxwm92JRz/ANX9jH/JEyC7OMyVEItBrY/tW6lPag5jsJ6o8680XyWtby+D9zeNfmVWSm23kJcZWlxChVKkmoPaI5OrRnRm4VFk1zLCaazRzKFRQ5g5ERom081vMkFxHuk5ZEyickSpDRXtJKf2K9dn2TnTtHX9BwTFfxdPUqPvr6+fuU6tPVea3Fsw2vmi1pQLyS8iiXkcFU8oeqrUdo3R7pEZbACAEAIA+KNMzkIA1kxEvC7b1pol5TnNJUW2RXJR+06ejImvoiIq1aFGm6k3kkZSzeRaLr2C3Z8shhkZJzUretR1Wev4AAbo+Y397O8rOrL4Lki9CKisj1hFM2ITiFex61ZsSMiSWtvYASacsvQqJ9AZ03ZV4U77CsOp2FDt63iyzbfBcupUqTc3kjOLl4Xy0klK5lKZh/IkqFW0HglJ1p6R+EeFiOkFau3Cj3Y/V+xLCilvM9AppHPNtvNkx9gZEAIAx+89zZS0Enl2wF0oHUABwfxUzHQaiPRssVubR9yWceT3fwRypqRGJyVnLszqVIVttr0OYQ8gapUNyhXsqCI7WnUtsYtmmtv1i/78ys1Kmy8WHarc5LtvsmqHE1HEHQpPSDURwN3bTtq0qU969ODLcZayzO1NTCWkKccIShCSpROgAFSe6IqdOVSahBZt7EZbyNf7UtGavJPhlnmspJKEk81tANC6vio1+NBH0KhRt8Ittee/i+LfJf3zKbbqSKzdLD+Us9KSEB14auuAE1pnsjRI6s+kxyV/jVxdNpPVjyX3LEKSiZZHjkggZEAIGDD734dyloBStkMvHR1AAqfXSMlff0x7WH45cWrUZPWhyf2ZFOkpEtu/bMzd2eMvNVLJI5RIJKSk6PN9P30IPR1N1bUMWtu0p7+D458mQRk6csi/suhaUqQQpKgFJI0IIqCOyPn04ShJxksmthcTzOvalnNzTK2Xk7TaxsqH4jgQcwdxiS3uJ29RVYPajEoprJkDs6aeu1a1FVU3UBXB1hRyVT0hSvQQY+n2V3C6oqrDj9HxRRlHVeRs9IzaHm0OtKCkLSFJUNCCKg90WjU54AQAgCa453s8SkuQaVR6ZqnLVLf21dvk9p4QBi+B92OSZM66Oe7zWq6pQCQVfxEdw6Y4vSW/1pK2g9i2y68EWaEP3FUjlCwedeNbglHywkqc5JewlOpVsmgFN9YtWWp+Ip9o8o6yz6GJ+F5E5wWuk7LLefm2VtOUDbYWkg0OalCvHmjv4x0ekOJU6tONKjNNPa8ny3EFGGTzZV45IsCBkQAgBACAMWxJsLx6z3UJTtOIHKNACp2k7gOKk1T2x62C3n4a6i5PKL2PkRVY60Tx8GJCZlpR1qaacao7tICwRkpIBpXdVPxMW9Iq1CtWhOjJPZk8uprQTSeZ6mKUu+7ZrrUqhbi3FISUoBJ2doKOm7Kh64q4HUpU7xTqtJJPfzNqubjsPPweu2qSk1LebLb7qyVBQooJSdlKSD2q7Ys6Q30bisoU5ZxS4bs2a0YZLaZ7HPk4gBACAEAIAnmMt2Fzks25LtqceaXSiQSooVqKDgQD38Y6PR2/jb1JQqSSi1nt5ogrQzWaPdw3beRZrCJlCm3EAo2VAggJUQnI+rSKGMypTvJzpNNPJ5rptNqWertMmjyyUwTF67HjsmXWxV6XBWKaqRSq0f4h0jpjoNH7/sK/ZSfdn9HwIK0M1mdLwe718o2uQdVzm+ezXegnnI7Ca9R6I78qFmgBAHwmANYL0zKret3k0E8nynIoPotNk7S9+vPV2iK93cRt6MqsuCNorN5F9lpdLSEobGylCQlIG4AUA7o+V1akqk3OW9vNl9LJZHLGhkQAgBACAEAIAQAgBACBgQMiBgQMiAEAIAQAgBAwIGRAHwwTy2owa93gZVYNtpeZHMCw8gcW11Cm+Hpp7o+nYVefirWM3v3Pqvco1I6ssjZ6UmEuoS4g1StIUk8QRUGPRNDlgDFcT7b8SsuYdSaLKOTQd+0vmgjqqT2QBJ8ArFBL82oafkUdGSVrPdsfGOT0oumowoLj3n6L6lihHbmeri1fCas6YlkyywlBSVrTspO3RYFCVAkCgplTUxUwDDra7pTdaObTSW17NnkZqzcWsij2fOJfabdbNUuIStPUoV745yvSlRqypy3ptE8XmszsREbCAEAIAQAgBACAEAIAQAgBACAEAIAQAgBACAEDBNbv35cnLcWw0v8AqoQtKU7IzUgCrlabWZrvpSOnvcJp22GxqSX/ACZrN7ePDkQRqOU8uB8x0sUOyaJkDnMKoT6jhCfm2O8w0YutSvKi90lmuq/j0FeOzMyPAi2/GbLS2o1XLqLR9nykdwOz/DHcFUo0ARLwk7UoiVlgdVKdV2DYT8y4AyvDqzPFbNlkUoS2HFDftOc8g13itOyPmmM3HbXs3yer8thepxyiiaeEB+ky3ulfPHQ6K/k1Oq9CCvvR2MEr1qS4ZB85GpZ2tUqHlN58cyBxB4w0kw5Th+Jgtq8XTn8DNGeTyZZ44otCAEAIAQAgBACAEAIAQAgBACAEAIAQAgBACAMOxSvR/R8krYNHnqob4jLnLp6oPeRHt4FYfirjWku7Ha+vBENWWqiU4Jn/ANVT7pz5Y6bST9C+q9SCj4y9W1Z4mZd1hWjjakd4oD3xw1pXdCvCquDRaks1kSPwd7RLM+/LLqOVarQ5UW2rSnGilx9X2PaigbDwBrdi6547eBMvqElhintUWfqU7IirVOzpynyTfyRlLNlySmgAGgyEfJnLWeZ6CIj4QP6TLe6V88dpor+TU6r0Ktfej84zXXVZ063PS3MbdUFgj9m+Ocf5qbXXtR1EoqUXGW5kBUrk3lRaUoh5NAsc11PorAzHUdR1x8zxSwlZ13D9r2p+X8F6nPWR78ecSCAEAIAQAgBACAEAIAQAgBACAEAIAQAgDjfeS2lS1kJSkFSidAAKkxtThKpJQis29xhvLaa92nMO3jtdLbNQ2TsN60baTmpw8CRU9ZAj6bhljGzt1TW/e3zZRnLWeZ6eHEmli8L7LddhtUy2muuylSkj4CKOkn6F9V6m1Hxl1j58XCDsnxC9KaZJM0B2Pgf/ACVj6hhdbtbOnN8vTYUJrKTNlYvmprhLgTN7FkioTMLPVyaFUP8AMkR5eMz1LGo/LL57Dems5IuUfNC8RDwgf0mW90r547XRX8mp1XoVa+9F3vDYbU/KLl3xVC00rvSfsrHSDQx1RAa4WVOTF2rTW0+CUV2XANHG89lxPSNR2iPPxOwhe0dR71ufJm8J6rzNgJGcQ+2lxpQWhYCkqGhBj5pWozozdOayaLqaazRzxGbCAEAIAQAgBACAEAIAQAgBACAEAIAQMEWxgvtyyvEJRRUkKo8pOe2oHJoU1oaVpqctxjt9H8K7JfiKq7z3LkufVlWtUz2IouD9xf6MluUeH9ZeAK/7NOobHTnU9PUI6ggJtcn9Z5v3039RceDpJ+hfVepLR8ZbY+fFwhWLqQzbTDoFKpZWTxKXCPuSmPoGjU9ayy5Nr7/cp1vEbEePCPfIjX+4Ka3km67nJo/9UiPC0jllYvzaJaPiLbHz0uEQ8IH9JlvdK+eO10V/JqdV6FWvvRsW3oOqOqIDC8VLmtWlKKUqiHmUqW25TSgqUHik07DnAEOw0v8AKs5fJPkqlVnMalon7aejintGevi4vhEb2GtDZNbnz8mS06mr0Ng5SZQ6hLjSgtCgClSTUEHfWPntWlOlNwmsmi4mmthzRoZEAIAQAgBACAEAIAQAgBACAEAIGCWYpYjhgKlZJVXTzXHE6NjelJH2+nd16dZgmCOTVe4WzgufmyvVq8EcmCOHooi0ZuiirNhGoGf51XrVrQbtY7MrFtgDXS5P6zzfvpv6i48HST9C+q9SWj4y2x8+LhEvCBTR+VO8tr+Ch/rHb6LSzoTXn9irX3os21HUEBGbgGl5Jv25r6pjwtI452T6olo+ItsfPS4RDwgf0mW90r547XRX8mp1XoVa+9GwdmTiX2W3WzVC0JWk9BAIjqiA4re/RX/cufIqANa8L7jothmdSVbDzQZLS9wKuWqlQ3g7KeqkALEvBO3dmVS8y2S3WqmiciK/nG1aZ9GR3x5eJYVRvY7dklufv5EkKjiW+7l4pe0GuUllhQ+0nRSDwUnUfjujgL2wrWk9Wquj4Mtxmpbj1opm4gBACAEAIAQAgBACAEAIA4pqYQ0hS3FBCEiqlKNABxJMb06c6klCCzb4Iw2kRi/2Kan6y1m7QQrml4VC11y2UDVIPHU13R2uFYBGjlVuNsuC4Lrzf0KtStnsRjV48PnrPs5ubmjsOOvJbDOVUpKHFVUfSOyMt2/o6cgNhMKvM8n7ofeqAMrgDXG4boXeWZUk1SpybIPEFaiD3R4Okn6F9V6ktHxlwj58XCJ+EEfy8qP7NfzCO10VjlRqPzXoVa+9FkpHVEBFbM/q963E1oFTDoPTtoUofEiPKxuGvY1F5Z/J5klLxIuUfNS6RDwgf0mW90r547XRX8mp1XoVa+9HtYBX1Nf6OmFZUKmCTpTNTX3qHUY6ogLJb36K/wC5c+RUARrwZvKn+pj/AD4ArF7Lqy1ps8lNI2vRWMloPFKvw0MAQC8twrRsJ7xiUUtbQrR5oGqRwcRnQd4+6I6tGnWjqVFmjKbW4ya6WMTblG7QTyatOVQKoPtJ1T1io6o5G/0aaznbP/1f2ZYhX5lPkZ5t9AWw4hxB0UhQUO8Ry9ahUoy1akWn5k6ae47ERGwgBACAEAIAQAgD4TTM5CCTbyRgwe9WKEnJgpaV4y7pstkbIPrL07BUx71jo/cV+9U7kfPf8F7kUqyW4l7j9qXkf2EJJbB8lNUst9KlaE9dTwEdnZYdQs45Ult4t7yrKblvLRh9hfL2XRxyj8z/AMQjmoyzCE7t/OOfVF41PH8I/wA2sfvSfpPQBlmFXmeT90PvVAHVxZvaLMkVFB/Lu1baHSRzl9SQe8jjAEPwTNbVST/wnPljwdJP0L6r1JaPjNh4+fFwhmMiuWteXZrUBDSacCtxX4bMd9o1DVs8+cn7fYqV/EbBeIR0JCa94oJ8SvIl7QFcu/npQbKVfFCohuKfaUZw5pr6GU8nmXQGukfJsstjPQREfCB/SZb3SvnjtdFfyanVehVr70dTFa7i7ItBE3K1Q24oOtqGiHAdpSOquYHAkbo6ogLTYl50WpZK5hFAosuJcR6DgbO0nq3joIgCdeDN5U/1Mf58AXSAPhFdYAjmNdw5NqSdnWG+ReSpFQ3khe04EmqNK86tRSAJfd6xbUaYTOyCXuTJUKsqqapNDtNjMjrBERVqFKtHVqRTXmZTa3GSWNjNMtHZnGUO0NCU8xY41GaSeigjn7nRm3ntpScX817/AFJlXfEzazMW7Odpyi3GCdy0Ej+ZFe80jxK2jd5DwZS6PL1JVXiZNJ3mk3vzU0yr/mJ/Ex5tTDrun4qcvkbqcXxPUbcChVJBHEGv3RUlTnHxJr4M2zR+jlrGFFvchmdGatmXaryj7SKa7TiRTsrFinZ3FTZGnJ/BmNeK4mPWliZZrH+8Bw8GkqVX+IDZ+MehSwC+qfsyXm/tvNHWijDbZxsGYk5f+N0/4E/6x7FvotFba0/gvdkUq/JGOITbVvHmh1TR4fk2R9wV8THQ2uHW1t+VBJ897+ZDKcpbzguVdVBt1EhOpS4lK3EuBJUAS204vIihptJHZWLpqbQWfINS7YbYbS2hOiUAADsEAdmAJR4R/m1j96T9J6AMpwwdCLFlFLISlLNSToACokmAIbee03byWwhpgnkirk2ajyWxmt0jiQCruEAdzDWSTL3geZRXZaVMtprrRClJFemgjwdJP0L6r1JaPjLtHz4uEGmh49elCRmBNNjL0WQkqHchUfTsIpdlZU4+Wfz2/co1HnJmy0eiaEM8JOy85WZAyIW0o9OS0/44Azm41p+NWfLOk7Si0lKz66RsK+IJj5hi1DsLypHhnmuj2l6m84olvhAfpMt7pXzx0uiv5NTqvQgr70XC91227Tk1y7uW0KoVvQsDmrHUe8EjfHVEBrjYdrzN35uYln0nYWhbTre5VUqCHUntBB3gnsAzjwZvKn+pj/PgC5wAgDAcc/Msx7TX1m4A4cBfM7fvHfnMAZdbN2pScFJqXad6VJG12KGY7DAGEWnghZrv5rlmPZXtD/qVPxgDGpzwfs6sz2W4LZ/xBf4QBj15MGJiSlnZhUwytLSCsgBQJA3DKkAeTcPDN+12FvMvNNpQ4WyFhVSQlKq5DTnCAMwlvB/dP5ydQn2Wir71JgDILOwHkkULzzzvEDZQPgCfjAGZWJh9Z0nQsyre0PtLqtXesmnZAGTAU0gDXy7365K9/M/QegDYSAEASjwj/NrH70n6T0ATq8N/f/SJSzpU/sh4woe0qjI+BPYOMAU3BO4hkGPGZhNJh5OQIzab1CetWRPYOMAYHcn9Z5v3039RceDpJ+hfVepLR8ZZLSnEsMuOr8ltClnqSCY4O3outVjTXFpFuTyWZGsAZJUzajsy5zuTbUoq9dxVK9ZG3H1lJRWS3HnmxdIyDDMXrE8csp9IFVtjlkUGdUZmnSU7Q7YAneAltbTb0oo5pVyqBX7JolQHQCEn+LpjjtKLXbCuv+r9V9yzQlvR5/hAy6uVlXKcwoWmvrBQNO4j48Il0VkuzqR45p/QxX3ot9zrcTPyTEwinPQNoD7KhkpPYoGOsK5i2L1xG7SllPIoiZZQVJVuWkCpQruNDuPWYAkODd9m7KmXEzA/IzGwlSxq2UlWyqno881gDZyXfS4lK0KCkqAKVA1BB0IMAckAYDjn5lmPaa+s3AHDgL5mb94785gCiQAgBAGL4oeaJ33KvwgDDvBv83P/ALyfpNQBWYAQAgBAGvd3v1yV7+Z+g9AGwkAIAhvhC3oYdbbkmlbbrbodcKc0oohaQgn0jt1pupAHUwUw45Yon5xILYNWGz9sj9oR6IOg3kd4F0tGdRLtOOunZQ2krUeAAqYA10wneXN229M7NAoPur4J5RWQ71fA8I8DSWSVlk+Ml7ktHxGaY22zyFn8iDRcwoJyOewkhSj1eSk+1Hg6NWvaXLqvdBfV/wBZNWllHI9DwfrE5Czi+oUVMLKhUZ7CKoT2V2j2x3pUKhAH5WkEEHMEUMAavTKFXft07mkuEin2mHP9Ae9MU7+1V1bypPitnXgbQlqvMr9/7BFpSC20UK6Bxk+sBUU9oVT2xwOE3bsrta2xPuy/vky3UjrRME8H69PIvrkHjRLhK2q7nAAFIoeKRXrT0x9KKRcLe/RX/cufIqANYcPrim12Zzk17LzIaLYPkq2uVqg8K7Iod0Aenci/s3YLypWcQtTKVUWyrymzXNSCd2+mh1HGANiLAt5ifZD0q4HEHhqk8FJOYPQYAxPHPzLMe019ZuAOHAXzM37x35zAFEgBACAMXxQ80TvuVfhAGHeDf5uf/eT9JqAKzACAEAIA17u9+uSvfzP0HoA2BedCElSiEpAqSTQADeSYAiOJWMgIVL2UriFzPbQhsEf3+7jAE1ti5czKyCJ6aqjlXQhDavLIUha+UVXTydDma1gDZDCrzPJ+6H3qgDB/CEvXybKJBo892i3qHRAIKU/xKFepPTAHZweu54nIhxwUdmKLPEIpzE9xKv4o4DSK97e47KO6Gz48fYt0Y5LMnN/ZxdsWwmWlzVKViXb4Vrz19Va9iRHU4LZ/hrRJ+KW1/Hd9CCpLORstZciiWZbZbFENoShI6EikesRnagBAEmx/ur4xKpnGk1cl8l01LROv8Jz6iqAOpgtefxmV8WcVV2XAArqpsk7J/h8nq2Y4XSOw7Kr28Vslv8n/ACWqM81kYdi5dxchOInpbmocWF1H7N4Ha/vU2h0hUe1o/iH4ij2U33o/VcH9iOrDVeZXrs3tRatkuvCgdSytLyPRWG1Z09E6j/xHQEJgXgzeVP8AUx/nwBTL8XFlrWbo+nZcSOY8ny09B9JPQfhAECtOw7Tu1Mcq2VBFcnmwS0sV8lYIoDnorpod8Ae5enFdFp2S7LPtFuZJbIKc217LiFGmdUmgJoa9cAUXAXzO37x354AokAIAQBi+KHmid9yr8IAw7wb/ADc/+8n6TUAVmAEAIAQBrFN3hRZ95X5taS4ht9/mpIqdptxsZnLVQ+MAcVuXstK8TwYZQrkycmGq7IHpOK39aqDogCo4c4RNSOy/O7L8wMwnVts9AI5yuk9g3wBw+Ef5tY/ek/SegD1rqW81Z93ZeZePNQxkN61VVsoFd5MAR659mO29ai5iaFUBQceO6miGh0GgHUkx5WL4grO3cl4nsj7/AAN6cNZlVxNvKLOkVbBo67VtoDUVBqvqSPjSOPwSxd3c60vDHa/N8izVlqx2GL+DzdXaUu0HRkKts13k5LX/AIa+1H0Upl1gBACAPw+ylaVJWApKgQQdCCKEHsgDV+8dmvXbtZK2alqu21U5ONHJTZ6RWmfAGK91bQuaTpT3P+5mYyyeZalCXteR9Nl9Hak/gpKh3iPnC7fDbv8A8ov5r2aLuycSFtTEzd2deaVzkuNqQoaJdbUFBKxwIJr0EER9Gs7undUVVhx+j5FOUXF5MzrwZvKn+pj/AD4smpc4A432EuJKVpCkkUKVAEEcCDrAEQxhw0lJWVcnZSrJSpG00M2ztLCcgc067sstIAnV3p+1LPZE1KF5EuSecBtNEg0O0nNI4VIEAUG7+PaxRM9LBXFxk0P8isu4iAKBZGK9lzOQmQ0r0XUlH94jZ+MAZZJWoy9my625X0Vg/cYA8LFDzRO+5V+EAYd4OHm5/wDeT9JqAKo/MIbFXFJQOKiAO8wBjlrYhWbK15WbaqPsoJWruQCYAwa3ceZdFRJsLeO5Th2E9dBVR6soAwGcvhbNuLLTHKbJ1blwUpHtLrX+ZVIA8u590uXthuQnap57iXQhQrVDa3KBWYzKQKjjAG0NhWDLyLfJyrSWk79kZqPFStSekwB6UASjwj/NrH70n6T0AR561pm1ESUg0nmtJCEIByUvnFTqupPcAeMR1q0KNN1JvJIylm8kXq7Fhs2TJbG0AEAredOW0aVUs9A0HQBHza9u6uI3OcVv2RXL+8S5GKhEi9ovvXktZLbVQ3XZRwbaBqpwjidT2CO+w2xjZ0FTW/e35lWctZ5mzNjWY3KMNsMiiG0hKR1bz0k5k9MXzQ7sAIAQAgDF8Q7notaUU0qiXE85lfor/wC06H/xAELw9vQ5Y02uUnQUNFey4k/snMhynska8RQx4uNYWrylrQ8cd3n5exLSnqvbuKzfa6jVqy2ySAsDaZdGeyT1apVlUduscfhuI1LCs8/D+5f3iixOCmiRXHvI9dyecammjsL2UvJ30STsuIO8c5XXWPotGtTrwVSm80ym01sZspZNptTbKXpdYcbWKhQ+48CN43RKYO5AGA45+ZZj2mvrNwBw4DeZm/eO/OYA9u3cPbOnal+VRtH7aKoV3oIr21gDB7VwDll1MtMutdC0hwDuKT8YAxqcwEnE/mphhfWFpP3EfGAPLtrDS1ZKVdcceTyCEErSl5VCkbtmgB6oA8649zbRtCXWuRdCGkuFKkl1SAVbKTXZGRyKc4A99jAu0HDV15hJOpKlqPywB71m+D+nWZnCehtsD+8pR+WAMysbCOzJYglgvKG91RUP5Mk94gDN5aWQ0kJbSlCRolIAA7BAEAu9+uSvfzP0HoA2EgDimZhLSFLcUEISKqUo0AA3kmANcsVL9G2nm5ORQVtJcqg05zrlCkEDckBSu+pjWc4wi5SeSQ3lAw2uOmzGttyiplwc9W5AyPJp6K6neY+fYzizvJ9nT8C+r5+xcpU9XazBcXL6maX4jJkqQFAOFOfKLqKNppqAe89Wfu4BhPYR7equ89y5L3ZFVqZ7EU7CS4osuW23RWZeALh9BOoaHVqeJ6hHTEBn0AIAQAgBACAJvi5h0LTb5eWAE02OrlUivMPrcCerqAnWGeICpJXiVoFSW0nZQtVaskVBQqv2K5er1ac3jWC/iE61Fd/iv8v59SalUy2PcUq+lz2LVZouiXAKtPJoSnoPpIPDupHMYbidWwqZb48Y+3Jk84KaI9Zdr2hdmaKFirajUtkktOjTbSdyunUZVG6PoVrd0rqn2lJ5r08mVJRcXky/XMvvK2q3tS66OAc9pWS09m8dIiyanj45eZZj2mvrNwBw4C+Zm/eO/OYAokAIAQBi+KHmid9yr8IAw7wb/Nz/AO8n6TUAVmAEAIAQBr3d79cle/mfoPQBa70XolrNaLs24ED7KdVrPBKdTAGvd675zt4XxLSyFJZJ5rKT5QH23FaZdw684irVqdGDqVHkkZSbeSKZh9cFqzEba6OTKhzl7k+qiug4nU/COBxbGZ3j1IbIcuL6+xbp01Ha95i+KWI+wFScguqzVLrqT5OoLaCPtcTu0GenqYJgmWVxcL/rH7v7Ijq1eCPYwZw18WCZ2dR+WIqy2ofmwftqB+2RoN3Xp15XLDACAEAIAQAgBACAJrinhgi0gX5Wjc0BnuS8BuVwVwV39AEwuXf2Yslwyk+hZaQrZKVeWz1V1T6vDTp8LFcEp3edSGyfr19yWnUcdj3FifYlLWlRXYmGFioI3HiDqlQ7CN8cZGd1h1fjGX0fuiz3ZokF6MNJuznPGLOUt1CDtAoydb7B5Q6U9ojssOx6jc5Rqd2X0fR+5WnScdx07ZxRmZyznJKcQFrUUUeHNVzFpVRaKUJyOYp1R7xEVjAKbQbKQ2FpK0uObSKjaFVVFRqMoApUAIAQBi+KHmid9yr8IAw7wb/Nz/7yfpNQBWYAQAgDo2vbDEoguTLqGkDetQHYBqT0CANWbTvYWbZfn5FQNXXVNKUk0otCkbWyablE0MAerYdyrQtp3xicWtCFavO+UocEIyy4aCPIxDGre0WWetLkvu+BJCm5FksKwpWymCGgltAFXHVnNVNVKUfu0jh7q8ucQqpPa+EV/fqWoxjBEuv9ieuaJlrN2ghR2S6AdtyuWyhNKpB0rqejf1OE4BGhlVr7ZcFwXuyvUq57EZXhRhP4sUzdopBeyU2ycw3vClcV9G7r06YhLDACAEAIAQAgBACAEAIAxK/lwZa1m/yg5N4DmPJA2h0K9JPR3UgCDzkhad2pioryZPlAFTDo3VG5XRkRFW7sqN1DUqxz9V0ZtGTjuKZdHFCVnaIePiz3BZGwo+qv8DTtjib/AEer0M5Uu/H6r4FmFZPeenei4cnaFVOt7Dh0dbolXblRXaIrWWM3Vo9XPOPJ/wBzRtKnGRL7Wwon5NfKSLnKgeSUKLboz4VA7QrsjqbXSO1q7KmcH57vmV5UZLcfqQxTteziETaS4BlszDakq7Fih7TWPdp1YVFnCSa8nmRtZGZ2Xj5LKAEzLPNneWylY+JSaRuYMskMVrKe0mgjocSpP3ikAdDEG+Eg/Zc2hmcl1rUyoJQHE7SjlkE1qTAGLYDXjlJSQeTNTLLKjMFQStaUqI5NoVAJqRUHPogDO53FGymhnNoV7AUv5RAGL2pjzJoqJdh907irZQk/Eq+AgDCrSxitSdJRJtparoGkFxzvNfgkRrKcYLOTSXmN505HDe07RXys6st11W+oqcprkjM79CUx411pBZ0NkXrPkvfcSxoyZSrr4ayUjRWzy7oz23aEA+qjQfExy17j1zc92PdjyW/5k8aUYnLe3EOUs8FJVyzw/ZNkEg+sdE/f0RrYYHc3XektWPN730QlVjEksxP2neR/k2kktg+QmoabG4rVvPSewR29jhtCzjlTW3i3vK0puW8tGHeGMvZYDi6PzO9wjmo6EA6dZzPRpF80M+gBACAEAIAQAgBACAEAIAQBwTsm28hTbyEuIUKKSoAgjpBgCQXywObc2nLNXySteRXUoPQleqeo17IAwJi27XsFYbfSsI3NvDbbPsLByyH2T2R515hVrdbZx281sf8AJvGpKO4zqwcZJR0Um0Ll1byKrR3pG0O6OYutGK8NtCSkuT2P29CeNdcTOZWelZ5H5NbMwgjMApWKb6pjw50bq0l3lKL+X1RLnGR41oYc2a9rKpQeLZKPgk0+EW6WO31P9+fVJmrpRPBmsF5JRJQ4+joCkkDvTX4xfhpRcrxQi/mjR0FzPOdwParzZxYHS0D9yxE60rnxpL/b+DHYeZ+UYHt1504sjoaA/wAZh/8AK5f/AJL/AG/gfh/M9CXwWkxTbemF9FUAHuTX4xFPSm4fhhFfN+xnsFzPdkMM7NZzEuFn+0UpXwJp8IoVcfvZ/vy6I3VGKPeJlZFv9jLNgeqgU+EUf/tXcv3TfxZt3YmHW9i7JMVEvtTKxUc0FKK5/bUNOkAx7Fro1c1NtVqC+b/vxI5VorcT+evralsOFmUStKT+zYBrT1nNadoEdPZ4LaW21R1pc3t+m4glVlIyu52BilUctRyg15Fs1J6FOf8Ab3x6xGWiybJZlGg1LNIaQNEpFO08T0mAO7ACAEAIAQAgBACAEAIAQAgBACAEAcU1LIdSUOJStJ1SoAg9hgCfXgwZs6ZqppKpZZ3tHm/yKqB2UgCfWpgXOsnalH2nqGorVtYpmKaivbDesmDoKZvHIZbM0pI4APjvov4xQrYXZ1ds6a9PQ3U5LiftGJ9rMgB+XSaalbK0k9xAHdHnz0aspbs10fvmbdtI7CMb3hrKNk+2ofhFaWi1B7pv6G3bvkfVY3vbpRv+dX+kax0VorfUfyQ7d8jgVitab1eQl0AHTZaWsjtrT4RZho1Zx36z+PtkY7eRwpmbxz2SUTQByybDKf5iE99Y9ClhFlS8NNfHb65mjqSfE7chgnaMyrbm3W2q6qUouL4bsif4o9BJRWS3GhnlgYISDFDMFyaUM6KOwivspNadBJjIKNZ1nNS6A2w2hpA0ShIA+EAdqAEAIAQAgBACAEAIAQAgBACAEAIAQAgBACAEAfIA6toaQB4qoA+CAPXs2AO9AAQB9gBACAEAIAQAgBACAEAIA//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CA"/>
          </a:p>
        </p:txBody>
      </p:sp>
      <p:pic>
        <p:nvPicPr>
          <p:cNvPr id="6" name="Picture 5" descr="smile.jpg"/>
          <p:cNvPicPr>
            <a:picLocks noChangeAspect="1"/>
          </p:cNvPicPr>
          <p:nvPr/>
        </p:nvPicPr>
        <p:blipFill>
          <a:blip r:embed="rId2"/>
          <a:stretch>
            <a:fillRect/>
          </a:stretch>
        </p:blipFill>
        <p:spPr>
          <a:xfrm>
            <a:off x="2438400" y="1600200"/>
            <a:ext cx="4343400" cy="4343400"/>
          </a:xfrm>
          <a:prstGeom prst="rect">
            <a:avLst/>
          </a:prstGeom>
        </p:spPr>
      </p:pic>
    </p:spTree>
    <p:extLst>
      <p:ext uri="{BB962C8B-B14F-4D97-AF65-F5344CB8AC3E}">
        <p14:creationId xmlns:p14="http://schemas.microsoft.com/office/powerpoint/2010/main" val="19537865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b="1" dirty="0" smtClean="0"/>
              <a:t>Authentic Smile</a:t>
            </a:r>
            <a:endParaRPr lang="en-CA" b="1" dirty="0"/>
          </a:p>
        </p:txBody>
      </p:sp>
      <p:sp>
        <p:nvSpPr>
          <p:cNvPr id="5" name="Content Placeholder 4"/>
          <p:cNvSpPr>
            <a:spLocks noGrp="1"/>
          </p:cNvSpPr>
          <p:nvPr>
            <p:ph idx="1"/>
          </p:nvPr>
        </p:nvSpPr>
        <p:spPr/>
        <p:txBody>
          <a:bodyPr/>
          <a:lstStyle/>
          <a:p>
            <a:pPr marL="0" marR="0">
              <a:spcBef>
                <a:spcPts val="0"/>
              </a:spcBef>
              <a:spcAft>
                <a:spcPts val="0"/>
              </a:spcAft>
              <a:buFont typeface="+mj-lt"/>
              <a:buAutoNum type="arabicPeriod"/>
            </a:pPr>
            <a:endParaRPr lang="en-CA" b="0" dirty="0" smtClean="0">
              <a:solidFill>
                <a:srgbClr val="DD4B39"/>
              </a:solidFill>
            </a:endParaRPr>
          </a:p>
          <a:p>
            <a:endParaRPr lang="en-CA" dirty="0"/>
          </a:p>
        </p:txBody>
      </p:sp>
      <p:sp>
        <p:nvSpPr>
          <p:cNvPr id="11266" name="Rectangle 2"/>
          <p:cNvSpPr>
            <a:spLocks noChangeArrowheads="1"/>
          </p:cNvSpPr>
          <p:nvPr/>
        </p:nvSpPr>
        <p:spPr bwMode="auto">
          <a:xfrm>
            <a:off x="0" y="-2232"/>
            <a:ext cx="227948"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600" b="0" i="0" u="none" strike="noStrike" cap="none" normalizeH="0" baseline="0" dirty="0" smtClean="0">
                <a:ln>
                  <a:noFill/>
                </a:ln>
                <a:solidFill>
                  <a:srgbClr val="333333"/>
                </a:solidFill>
                <a:effectLst/>
                <a:latin typeface="Arial" pitchFamily="34" charset="0"/>
                <a:ea typeface="Times New Roman" pitchFamily="18" charset="0"/>
                <a:cs typeface="Arial" pitchFamily="34" charset="0"/>
              </a:rPr>
              <a:t>?</a:t>
            </a:r>
            <a:endParaRPr kumimoji="0" lang="en-CA"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267" name="Rectangle 3"/>
          <p:cNvSpPr>
            <a:spLocks noChangeArrowheads="1"/>
          </p:cNvSpPr>
          <p:nvPr/>
        </p:nvSpPr>
        <p:spPr bwMode="auto">
          <a:xfrm>
            <a:off x="0" y="2199759"/>
            <a:ext cx="184731" cy="369332"/>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CA"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2" name="Picture 11" descr="real smile"/>
          <p:cNvPicPr/>
          <p:nvPr/>
        </p:nvPicPr>
        <p:blipFill>
          <a:blip r:embed="rId2" cstate="print"/>
          <a:srcRect/>
          <a:stretch>
            <a:fillRect/>
          </a:stretch>
        </p:blipFill>
        <p:spPr bwMode="auto">
          <a:xfrm>
            <a:off x="2627784" y="1786128"/>
            <a:ext cx="3382899" cy="5071872"/>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err="1" smtClean="0"/>
              <a:t>Duchenne</a:t>
            </a:r>
            <a:r>
              <a:rPr lang="en-CA" b="1" dirty="0" smtClean="0"/>
              <a:t> Smile</a:t>
            </a:r>
            <a:endParaRPr lang="en-CA" b="1" dirty="0"/>
          </a:p>
        </p:txBody>
      </p:sp>
      <p:sp>
        <p:nvSpPr>
          <p:cNvPr id="3" name="Content Placeholder 2"/>
          <p:cNvSpPr>
            <a:spLocks noGrp="1"/>
          </p:cNvSpPr>
          <p:nvPr>
            <p:ph idx="1"/>
          </p:nvPr>
        </p:nvSpPr>
        <p:spPr/>
        <p:txBody>
          <a:bodyPr>
            <a:normAutofit/>
          </a:bodyPr>
          <a:lstStyle/>
          <a:p>
            <a:pPr marL="0" lvl="0" indent="0" fontAlgn="base">
              <a:spcBef>
                <a:spcPct val="0"/>
              </a:spcBef>
              <a:spcAft>
                <a:spcPct val="0"/>
              </a:spcAft>
              <a:buNone/>
            </a:pPr>
            <a:r>
              <a:rPr kumimoji="0" lang="en-CA" sz="2000" b="1"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There are basically two types of smiles: </a:t>
            </a:r>
          </a:p>
          <a:p>
            <a:pPr marL="0" lvl="0" indent="0" fontAlgn="base">
              <a:spcBef>
                <a:spcPct val="0"/>
              </a:spcBef>
              <a:spcAft>
                <a:spcPct val="0"/>
              </a:spcAft>
              <a:buNone/>
            </a:pPr>
            <a:endParaRPr lang="en-CA" sz="2000" b="1" dirty="0" smtClean="0">
              <a:solidFill>
                <a:srgbClr val="333333"/>
              </a:solidFill>
              <a:latin typeface="Times New Roman" pitchFamily="18" charset="0"/>
              <a:ea typeface="Times New Roman" pitchFamily="18" charset="0"/>
              <a:cs typeface="Times New Roman" pitchFamily="18" charset="0"/>
            </a:endParaRPr>
          </a:p>
          <a:p>
            <a:pPr marL="0" lvl="0" indent="0" fontAlgn="base">
              <a:spcBef>
                <a:spcPct val="0"/>
              </a:spcBef>
              <a:spcAft>
                <a:spcPct val="0"/>
              </a:spcAft>
              <a:buNone/>
            </a:pPr>
            <a:r>
              <a:rPr kumimoji="0" lang="en-CA" sz="2000" b="1" i="0" u="none" strike="noStrike" cap="none" normalizeH="0" baseline="0" dirty="0">
                <a:ln>
                  <a:noFill/>
                </a:ln>
                <a:solidFill>
                  <a:srgbClr val="333333"/>
                </a:solidFill>
                <a:effectLst/>
                <a:latin typeface="Times New Roman" pitchFamily="18" charset="0"/>
                <a:ea typeface="Times New Roman" pitchFamily="18" charset="0"/>
                <a:cs typeface="Times New Roman" pitchFamily="18" charset="0"/>
              </a:rPr>
              <a:t>	</a:t>
            </a:r>
            <a:r>
              <a:rPr kumimoji="0" lang="en-CA" sz="2000" b="1"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1 -</a:t>
            </a:r>
            <a:r>
              <a:rPr kumimoji="0" lang="en-CA" sz="2000" b="1" i="0" u="none" strike="noStrike" cap="none" normalizeH="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CA" sz="2000" b="1"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the genuine smile is called the "</a:t>
            </a:r>
            <a:r>
              <a:rPr kumimoji="0" lang="en-CA" sz="2000" b="1"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Duchenne</a:t>
            </a:r>
            <a:r>
              <a:rPr kumimoji="0" lang="en-CA" sz="2000" b="1"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smile," </a:t>
            </a:r>
          </a:p>
          <a:p>
            <a:pPr marL="0" lvl="0" indent="0" fontAlgn="base">
              <a:spcBef>
                <a:spcPct val="0"/>
              </a:spcBef>
              <a:spcAft>
                <a:spcPct val="0"/>
              </a:spcAft>
              <a:buNone/>
            </a:pPr>
            <a:r>
              <a:rPr lang="en-CA" sz="2000" b="1" dirty="0">
                <a:solidFill>
                  <a:srgbClr val="333333"/>
                </a:solidFill>
                <a:latin typeface="Times New Roman" pitchFamily="18" charset="0"/>
                <a:ea typeface="Times New Roman" pitchFamily="18" charset="0"/>
                <a:cs typeface="Times New Roman" pitchFamily="18" charset="0"/>
              </a:rPr>
              <a:t>	</a:t>
            </a:r>
            <a:r>
              <a:rPr kumimoji="0" lang="en-CA" sz="1600" b="1"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The </a:t>
            </a:r>
            <a:r>
              <a:rPr kumimoji="0" lang="en-CA" sz="1600" b="1"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Duchenne</a:t>
            </a:r>
            <a:r>
              <a:rPr kumimoji="0" lang="en-CA" sz="1600" b="1"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smile involves both voluntary and involuntary contraction from two muscles: the zygomatic major (raising the corners of the mouth) and the orbicularis oculi (raising the cheeks and producing crow's feet around the eyes).</a:t>
            </a:r>
          </a:p>
          <a:p>
            <a:pPr marL="0" lvl="0" indent="0" fontAlgn="base">
              <a:spcBef>
                <a:spcPct val="0"/>
              </a:spcBef>
              <a:spcAft>
                <a:spcPct val="0"/>
              </a:spcAft>
              <a:buNone/>
            </a:pPr>
            <a:endParaRPr kumimoji="0" lang="en-CA" sz="2000" b="1" i="0" u="none" strike="noStrike" cap="none" normalizeH="0" baseline="0" dirty="0" smtClean="0">
              <a:ln>
                <a:noFill/>
              </a:ln>
              <a:solidFill>
                <a:schemeClr val="tx1"/>
              </a:solidFill>
              <a:effectLst/>
              <a:latin typeface="Times New Roman" pitchFamily="18" charset="0"/>
              <a:cs typeface="Times New Roman" pitchFamily="18" charset="0"/>
            </a:endParaRPr>
          </a:p>
          <a:p>
            <a:pPr marL="0" lvl="0" indent="0" eaLnBrk="0" fontAlgn="base" hangingPunct="0">
              <a:spcBef>
                <a:spcPct val="0"/>
              </a:spcBef>
              <a:spcAft>
                <a:spcPct val="0"/>
              </a:spcAft>
              <a:buNone/>
            </a:pPr>
            <a:r>
              <a:rPr kumimoji="0" lang="en-CA" sz="2000" b="1"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2) - A fake smile or</a:t>
            </a:r>
            <a:r>
              <a:rPr kumimoji="0" lang="en-CA" sz="2000" b="1" i="0" u="none" strike="noStrike" cap="none" normalizeH="0" dirty="0" smtClean="0">
                <a:ln>
                  <a:noFill/>
                </a:ln>
                <a:solidFill>
                  <a:srgbClr val="333333"/>
                </a:solidFill>
                <a:effectLst/>
                <a:latin typeface="Times New Roman" pitchFamily="18" charset="0"/>
                <a:ea typeface="Times New Roman" pitchFamily="18" charset="0"/>
                <a:cs typeface="Times New Roman" pitchFamily="18" charset="0"/>
              </a:rPr>
              <a:t> </a:t>
            </a:r>
            <a:r>
              <a:rPr kumimoji="0" lang="en-CA" sz="2000" b="1"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a "Say Cheese" smile </a:t>
            </a:r>
          </a:p>
          <a:p>
            <a:pPr marL="0" lvl="0" indent="0" eaLnBrk="0" fontAlgn="base" hangingPunct="0">
              <a:spcBef>
                <a:spcPct val="0"/>
              </a:spcBef>
              <a:spcAft>
                <a:spcPct val="0"/>
              </a:spcAft>
              <a:buNone/>
            </a:pPr>
            <a:r>
              <a:rPr lang="en-CA" sz="2000" b="1" dirty="0">
                <a:solidFill>
                  <a:srgbClr val="333333"/>
                </a:solidFill>
                <a:latin typeface="Times New Roman" pitchFamily="18" charset="0"/>
                <a:ea typeface="Times New Roman" pitchFamily="18" charset="0"/>
                <a:cs typeface="Times New Roman" pitchFamily="18" charset="0"/>
              </a:rPr>
              <a:t>	</a:t>
            </a:r>
            <a:r>
              <a:rPr kumimoji="0" lang="en-CA" sz="1600" b="1"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involves the contraction of just the zygomatic major since we cannot voluntarily contract the orbicularis oculi muscle.</a:t>
            </a:r>
          </a:p>
          <a:p>
            <a:pPr marL="0" lvl="0" indent="0" eaLnBrk="0" fontAlgn="base" hangingPunct="0">
              <a:spcBef>
                <a:spcPct val="0"/>
              </a:spcBef>
              <a:spcAft>
                <a:spcPct val="0"/>
              </a:spcAft>
              <a:buNone/>
            </a:pPr>
            <a:endParaRPr kumimoji="0" lang="en-CA" sz="2000" b="1" i="0" u="none" strike="noStrike" cap="none" normalizeH="0" baseline="0" dirty="0" smtClean="0">
              <a:ln>
                <a:noFill/>
              </a:ln>
              <a:solidFill>
                <a:schemeClr val="tx1"/>
              </a:solidFill>
              <a:effectLst/>
              <a:latin typeface="Times New Roman" pitchFamily="18" charset="0"/>
              <a:cs typeface="Times New Roman" pitchFamily="18" charset="0"/>
            </a:endParaRPr>
          </a:p>
          <a:p>
            <a:pPr marL="0" lvl="0" indent="0" eaLnBrk="0" fontAlgn="base" hangingPunct="0">
              <a:spcBef>
                <a:spcPct val="0"/>
              </a:spcBef>
              <a:spcAft>
                <a:spcPct val="0"/>
              </a:spcAft>
              <a:buNone/>
            </a:pPr>
            <a:endParaRPr kumimoji="0" lang="en-CA" sz="2000" b="1" i="0" u="none" strike="noStrike" cap="none" normalizeH="0" baseline="0" dirty="0" smtClean="0">
              <a:ln>
                <a:noFill/>
              </a:ln>
              <a:solidFill>
                <a:schemeClr val="tx1"/>
              </a:solidFill>
              <a:effectLst/>
              <a:latin typeface="Times New Roman" pitchFamily="18" charset="0"/>
              <a:cs typeface="Times New Roman" pitchFamily="18" charset="0"/>
            </a:endParaRPr>
          </a:p>
          <a:p>
            <a:pPr marL="0" lvl="0" indent="0" eaLnBrk="0" fontAlgn="base" hangingPunct="0">
              <a:spcBef>
                <a:spcPct val="0"/>
              </a:spcBef>
              <a:spcAft>
                <a:spcPct val="0"/>
              </a:spcAft>
              <a:buNone/>
            </a:pPr>
            <a:r>
              <a:rPr kumimoji="0" lang="en-CA" sz="1800" b="1" i="0" u="none" strike="noStrike" cap="none" normalizeH="0" baseline="0" dirty="0" smtClean="0">
                <a:ln>
                  <a:noFill/>
                </a:ln>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The </a:t>
            </a:r>
            <a:r>
              <a:rPr kumimoji="0" lang="en-CA" sz="1800" b="1" i="0" u="none" strike="noStrike" cap="none" normalizeH="0" baseline="0" dirty="0" err="1" smtClean="0">
                <a:ln>
                  <a:noFill/>
                </a:ln>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Duchenne</a:t>
            </a:r>
            <a:r>
              <a:rPr kumimoji="0" lang="en-CA" sz="1800" b="1" i="0" u="none" strike="noStrike" cap="none" normalizeH="0" baseline="0" dirty="0" smtClean="0">
                <a:ln>
                  <a:noFill/>
                </a:ln>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smile people have more personal life satisfaction all throughout life, more satisfying marriages, live longer …  </a:t>
            </a:r>
          </a:p>
          <a:p>
            <a:endParaRPr lang="en-C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Practicing Happiness</a:t>
            </a:r>
            <a:endParaRPr lang="en-US" b="1" dirty="0"/>
          </a:p>
        </p:txBody>
      </p:sp>
      <p:sp>
        <p:nvSpPr>
          <p:cNvPr id="3" name="Content Placeholder 2"/>
          <p:cNvSpPr>
            <a:spLocks noGrp="1"/>
          </p:cNvSpPr>
          <p:nvPr>
            <p:ph idx="1"/>
          </p:nvPr>
        </p:nvSpPr>
        <p:spPr/>
        <p:txBody>
          <a:bodyPr/>
          <a:lstStyle/>
          <a:p>
            <a:r>
              <a:rPr lang="en-US" sz="4000" b="1" dirty="0"/>
              <a:t>To be happier, you have to think about feeling good, feeling bad, and feeling right, in an atmosphere of growth</a:t>
            </a:r>
            <a:r>
              <a:rPr lang="en-US" sz="4000" dirty="0" smtClean="0"/>
              <a:t>.</a:t>
            </a:r>
          </a:p>
          <a:p>
            <a:r>
              <a:rPr lang="en-US" sz="4000" b="1" dirty="0"/>
              <a:t>The only person I can change is myself.</a:t>
            </a:r>
            <a:endParaRPr lang="en-US" sz="4000" dirty="0"/>
          </a:p>
          <a:p>
            <a:endParaRPr lang="en-US" sz="4000" dirty="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Practicing Happiness</a:t>
            </a:r>
            <a:endParaRPr lang="en-US" dirty="0"/>
          </a:p>
        </p:txBody>
      </p:sp>
      <p:sp>
        <p:nvSpPr>
          <p:cNvPr id="3" name="Content Placeholder 2"/>
          <p:cNvSpPr>
            <a:spLocks noGrp="1"/>
          </p:cNvSpPr>
          <p:nvPr>
            <p:ph idx="1"/>
          </p:nvPr>
        </p:nvSpPr>
        <p:spPr/>
        <p:txBody>
          <a:bodyPr>
            <a:normAutofit lnSpcReduction="10000"/>
          </a:bodyPr>
          <a:lstStyle/>
          <a:p>
            <a:r>
              <a:rPr lang="en-US" sz="3600" b="1" dirty="0"/>
              <a:t>Happiness is a by-product of an effort to make someone else happy</a:t>
            </a:r>
            <a:r>
              <a:rPr lang="en-US" sz="3600" b="1" dirty="0" smtClean="0"/>
              <a:t>.</a:t>
            </a:r>
          </a:p>
          <a:p>
            <a:r>
              <a:rPr lang="en-US" sz="3600" b="1" dirty="0" smtClean="0"/>
              <a:t>One </a:t>
            </a:r>
            <a:r>
              <a:rPr lang="en-US" sz="3600" b="1" dirty="0"/>
              <a:t>of the best ways to make </a:t>
            </a:r>
            <a:r>
              <a:rPr lang="en-US" sz="3600" b="1" i="1" dirty="0"/>
              <a:t>yourself</a:t>
            </a:r>
            <a:r>
              <a:rPr lang="en-US" sz="3600" b="1" dirty="0"/>
              <a:t> happy is to make </a:t>
            </a:r>
            <a:r>
              <a:rPr lang="en-US" sz="3600" b="1" i="1" dirty="0"/>
              <a:t>other people</a:t>
            </a:r>
            <a:r>
              <a:rPr lang="en-US" sz="3600" b="1" dirty="0"/>
              <a:t> happy;</a:t>
            </a:r>
            <a:br>
              <a:rPr lang="en-US" sz="3600" b="1" dirty="0"/>
            </a:br>
            <a:r>
              <a:rPr lang="en-US" sz="3600" b="1" dirty="0"/>
              <a:t>One of the best ways to make </a:t>
            </a:r>
            <a:r>
              <a:rPr lang="en-US" sz="3600" b="1" i="1" dirty="0"/>
              <a:t>other people</a:t>
            </a:r>
            <a:r>
              <a:rPr lang="en-US" sz="3600" b="1" dirty="0"/>
              <a:t> happy is to be happy </a:t>
            </a:r>
            <a:r>
              <a:rPr lang="en-US" sz="3600" b="1" i="1" dirty="0"/>
              <a:t>yourself</a:t>
            </a:r>
            <a:r>
              <a:rPr lang="en-US" sz="3600" b="1" dirty="0" smtClean="0"/>
              <a:t>.</a:t>
            </a:r>
          </a:p>
          <a:p>
            <a:r>
              <a:rPr lang="en-US" sz="3600" b="1" dirty="0" smtClean="0"/>
              <a:t>You’re not happy unless you think you’re happy.</a:t>
            </a:r>
            <a:endParaRPr lang="en-US" sz="3600" dirty="0" smtClean="0"/>
          </a:p>
          <a:p>
            <a:endParaRPr lang="en-US" sz="3600" b="1" dirty="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Practicing Happiness</a:t>
            </a:r>
            <a:endParaRPr lang="en-US" dirty="0"/>
          </a:p>
        </p:txBody>
      </p:sp>
      <p:sp>
        <p:nvSpPr>
          <p:cNvPr id="3" name="Content Placeholder 2"/>
          <p:cNvSpPr>
            <a:spLocks noGrp="1"/>
          </p:cNvSpPr>
          <p:nvPr>
            <p:ph idx="1"/>
          </p:nvPr>
        </p:nvSpPr>
        <p:spPr/>
        <p:txBody>
          <a:bodyPr/>
          <a:lstStyle/>
          <a:p>
            <a:r>
              <a:rPr lang="en-US" sz="4000" b="1" dirty="0"/>
              <a:t>The days are long, but the years are short.</a:t>
            </a:r>
            <a:r>
              <a:rPr lang="en-US" sz="4000" dirty="0"/>
              <a:t> </a:t>
            </a:r>
            <a:endParaRPr lang="en-US" sz="4000" dirty="0" smtClean="0"/>
          </a:p>
          <a:p>
            <a:endParaRPr lang="en-US" dirty="0" smtClean="0"/>
          </a:p>
          <a:p>
            <a:pPr marL="0" indent="0">
              <a:buNone/>
            </a:pPr>
            <a:r>
              <a:rPr lang="en-US" dirty="0" smtClean="0">
                <a:hlinkClick r:id="rId2"/>
              </a:rPr>
              <a:t>http</a:t>
            </a:r>
            <a:r>
              <a:rPr lang="en-US" dirty="0">
                <a:hlinkClick r:id="rId2"/>
              </a:rPr>
              <a:t>://</a:t>
            </a:r>
            <a:r>
              <a:rPr lang="en-US" dirty="0" smtClean="0">
                <a:hlinkClick r:id="rId2"/>
              </a:rPr>
              <a:t>www.theyearsareshort.com</a:t>
            </a:r>
            <a:endParaRPr lang="en-US" dirty="0" smtClean="0"/>
          </a:p>
          <a:p>
            <a:pPr marL="0" indent="0">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Practicing Happiness</a:t>
            </a:r>
            <a:endParaRPr lang="en-US" dirty="0"/>
          </a:p>
        </p:txBody>
      </p:sp>
      <p:sp>
        <p:nvSpPr>
          <p:cNvPr id="3" name="Content Placeholder 2"/>
          <p:cNvSpPr>
            <a:spLocks noGrp="1"/>
          </p:cNvSpPr>
          <p:nvPr>
            <p:ph idx="1"/>
          </p:nvPr>
        </p:nvSpPr>
        <p:spPr/>
        <p:txBody>
          <a:bodyPr>
            <a:normAutofit fontScale="92500"/>
          </a:bodyPr>
          <a:lstStyle/>
          <a:p>
            <a:r>
              <a:rPr lang="en-US" sz="4000" b="1" dirty="0"/>
              <a:t>We can travel a long way and do many things, but our deepest happiness is not born from accumulating new experiences. it is born from letting go of what is unnecessary, and knowing ourselves to be always at home</a:t>
            </a:r>
            <a:r>
              <a:rPr lang="en-US" sz="4000" b="1" dirty="0" smtClean="0"/>
              <a:t>.</a:t>
            </a:r>
          </a:p>
          <a:p>
            <a:r>
              <a:rPr lang="en-US" sz="4000" b="1" dirty="0" smtClean="0"/>
              <a:t>I need to let go of and forgive……</a:t>
            </a:r>
            <a:endParaRPr lang="en-US" sz="4000" b="1" dirty="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Know Thyself</a:t>
            </a:r>
            <a:endParaRPr lang="en-CA" b="1" dirty="0"/>
          </a:p>
        </p:txBody>
      </p:sp>
      <p:sp>
        <p:nvSpPr>
          <p:cNvPr id="3" name="Content Placeholder 2"/>
          <p:cNvSpPr>
            <a:spLocks noGrp="1"/>
          </p:cNvSpPr>
          <p:nvPr>
            <p:ph idx="1"/>
          </p:nvPr>
        </p:nvSpPr>
        <p:spPr/>
        <p:txBody>
          <a:bodyPr/>
          <a:lstStyle/>
          <a:p>
            <a:r>
              <a:rPr lang="en-CA" b="1" dirty="0" smtClean="0">
                <a:latin typeface="Times New Roman" pitchFamily="18" charset="0"/>
                <a:cs typeface="Times New Roman" pitchFamily="18" charset="0"/>
              </a:rPr>
              <a:t>Please write 3 words, or short sentences on what you wish to achieve or learn by coming to this talk? </a:t>
            </a:r>
          </a:p>
          <a:p>
            <a:r>
              <a:rPr lang="en-CA" b="1" dirty="0" smtClean="0">
                <a:latin typeface="Times New Roman" pitchFamily="18" charset="0"/>
                <a:cs typeface="Times New Roman" pitchFamily="18" charset="0"/>
              </a:rPr>
              <a:t>1)</a:t>
            </a:r>
          </a:p>
          <a:p>
            <a:r>
              <a:rPr lang="en-CA" b="1" dirty="0" smtClean="0">
                <a:latin typeface="Times New Roman" pitchFamily="18" charset="0"/>
                <a:cs typeface="Times New Roman" pitchFamily="18" charset="0"/>
              </a:rPr>
              <a:t>2)</a:t>
            </a:r>
          </a:p>
          <a:p>
            <a:r>
              <a:rPr lang="en-CA" b="1" dirty="0" smtClean="0">
                <a:latin typeface="Times New Roman" pitchFamily="18" charset="0"/>
                <a:cs typeface="Times New Roman" pitchFamily="18" charset="0"/>
              </a:rPr>
              <a:t>3)</a:t>
            </a:r>
          </a:p>
          <a:p>
            <a:pPr marL="0" indent="0">
              <a:buNone/>
            </a:pPr>
            <a:endParaRPr lang="en-CA" b="1" dirty="0" smtClean="0">
              <a:latin typeface="Times New Roman" pitchFamily="18" charset="0"/>
              <a:cs typeface="Times New Roman" pitchFamily="18" charset="0"/>
            </a:endParaRPr>
          </a:p>
          <a:p>
            <a:endParaRPr lang="en-CA"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Practicing Happiness</a:t>
            </a:r>
            <a:endParaRPr lang="en-US" dirty="0"/>
          </a:p>
        </p:txBody>
      </p:sp>
      <p:sp>
        <p:nvSpPr>
          <p:cNvPr id="3" name="Content Placeholder 2"/>
          <p:cNvSpPr>
            <a:spLocks noGrp="1"/>
          </p:cNvSpPr>
          <p:nvPr>
            <p:ph idx="1"/>
          </p:nvPr>
        </p:nvSpPr>
        <p:spPr/>
        <p:txBody>
          <a:bodyPr/>
          <a:lstStyle/>
          <a:p>
            <a:r>
              <a:rPr lang="en-US" sz="4000" b="1" dirty="0"/>
              <a:t>The supreme happiness of life is the conviction that we are </a:t>
            </a:r>
            <a:r>
              <a:rPr lang="en-US" sz="4000" b="1" dirty="0" smtClean="0"/>
              <a:t>loved….. That we have enough “contact comfort”. </a:t>
            </a:r>
          </a:p>
          <a:p>
            <a:endParaRPr lang="en-US" sz="4000" b="1" dirty="0"/>
          </a:p>
          <a:p>
            <a:endParaRPr lang="en-US" dirty="0" smtClean="0"/>
          </a:p>
          <a:p>
            <a:r>
              <a:rPr lang="en-US" b="1" dirty="0" smtClean="0"/>
              <a:t>Study of happiness by length of years married</a:t>
            </a:r>
            <a:endParaRPr lang="en-US"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Why Me?</a:t>
            </a:r>
            <a:endParaRPr lang="en-US" b="1" dirty="0"/>
          </a:p>
        </p:txBody>
      </p:sp>
      <p:sp>
        <p:nvSpPr>
          <p:cNvPr id="3" name="Content Placeholder 2"/>
          <p:cNvSpPr>
            <a:spLocks noGrp="1"/>
          </p:cNvSpPr>
          <p:nvPr>
            <p:ph idx="1"/>
          </p:nvPr>
        </p:nvSpPr>
        <p:spPr/>
        <p:txBody>
          <a:bodyPr/>
          <a:lstStyle/>
          <a:p>
            <a:r>
              <a:rPr lang="en-US" dirty="0" smtClean="0"/>
              <a:t>Life: a thousand sorrows and a thousand joys</a:t>
            </a:r>
          </a:p>
          <a:p>
            <a:r>
              <a:rPr lang="en-US" dirty="0" smtClean="0"/>
              <a:t>Pain is inevitable (unloved, abuse, struggle)</a:t>
            </a:r>
          </a:p>
          <a:p>
            <a:r>
              <a:rPr lang="en-US" dirty="0" smtClean="0"/>
              <a:t>Suffering arises from our relationship to the pain that life sends us. It is about the way I deal with / think about the pains of my life.</a:t>
            </a:r>
          </a:p>
          <a:p>
            <a:r>
              <a:rPr lang="en-US" dirty="0" smtClean="0"/>
              <a:t>Suffering: Why me?</a:t>
            </a:r>
          </a:p>
          <a:p>
            <a:r>
              <a:rPr lang="en-US" dirty="0" smtClean="0"/>
              <a:t>“Actually, it has nothing to do with you” </a:t>
            </a:r>
            <a:r>
              <a:rPr lang="en-US" sz="2000" dirty="0" smtClean="0"/>
              <a:t>(Buddha)</a:t>
            </a:r>
          </a:p>
          <a:p>
            <a:r>
              <a:rPr lang="en-US" dirty="0" smtClean="0"/>
              <a:t>Making my container larger to hold life!</a:t>
            </a:r>
          </a:p>
          <a:p>
            <a:endParaRPr lang="en-US" dirty="0" smtClean="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Authentic Happiness </a:t>
            </a:r>
            <a:r>
              <a:rPr lang="en-US" dirty="0" smtClean="0"/>
              <a:t>… </a:t>
            </a:r>
            <a:r>
              <a:rPr lang="en-US" sz="2400" dirty="0" smtClean="0"/>
              <a:t>Martin Seligman</a:t>
            </a:r>
            <a:endParaRPr lang="en-US" sz="2400" dirty="0"/>
          </a:p>
        </p:txBody>
      </p:sp>
      <p:sp>
        <p:nvSpPr>
          <p:cNvPr id="3" name="Content Placeholder 2"/>
          <p:cNvSpPr>
            <a:spLocks noGrp="1"/>
          </p:cNvSpPr>
          <p:nvPr>
            <p:ph idx="1"/>
          </p:nvPr>
        </p:nvSpPr>
        <p:spPr/>
        <p:txBody>
          <a:bodyPr>
            <a:normAutofit fontScale="92500" lnSpcReduction="10000"/>
          </a:bodyPr>
          <a:lstStyle/>
          <a:p>
            <a:pPr marL="0" indent="0">
              <a:buNone/>
            </a:pPr>
            <a:r>
              <a:rPr lang="en-CA" b="1" dirty="0" smtClean="0"/>
              <a:t>Is </a:t>
            </a:r>
            <a:r>
              <a:rPr lang="en-CA" b="1" dirty="0"/>
              <a:t>it possible to make myself </a:t>
            </a:r>
            <a:r>
              <a:rPr lang="en-CA" b="1" dirty="0" smtClean="0"/>
              <a:t>happier?</a:t>
            </a:r>
          </a:p>
          <a:p>
            <a:pPr marL="0" indent="0">
              <a:buNone/>
            </a:pPr>
            <a:endParaRPr lang="en-US" sz="2800" dirty="0"/>
          </a:p>
          <a:p>
            <a:pPr lvl="1"/>
            <a:r>
              <a:rPr lang="en-CA" b="1" dirty="0"/>
              <a:t>50% of happiness is </a:t>
            </a:r>
            <a:r>
              <a:rPr lang="en-CA" b="1" dirty="0" smtClean="0"/>
              <a:t>genetic:</a:t>
            </a:r>
            <a:endParaRPr lang="en-US" sz="2400" b="1" dirty="0"/>
          </a:p>
          <a:p>
            <a:pPr lvl="1"/>
            <a:r>
              <a:rPr lang="en-CA" b="1" dirty="0" smtClean="0"/>
              <a:t>10-15% </a:t>
            </a:r>
            <a:r>
              <a:rPr lang="en-CA" b="1" dirty="0"/>
              <a:t>is life circumstances, like age, gender, marital status, income, spirituality, </a:t>
            </a:r>
            <a:r>
              <a:rPr lang="en-CA" b="1" dirty="0" smtClean="0"/>
              <a:t> democracy, social networks, etc</a:t>
            </a:r>
            <a:r>
              <a:rPr lang="en-CA" b="1" dirty="0"/>
              <a:t>.</a:t>
            </a:r>
            <a:endParaRPr lang="en-US" sz="2400" b="1" dirty="0"/>
          </a:p>
          <a:p>
            <a:pPr lvl="1"/>
            <a:r>
              <a:rPr lang="en-CA" b="1" dirty="0" smtClean="0"/>
              <a:t>The rest </a:t>
            </a:r>
            <a:r>
              <a:rPr lang="en-CA" b="1" dirty="0"/>
              <a:t>is a matter of how one </a:t>
            </a:r>
            <a:r>
              <a:rPr lang="en-CA" b="1" dirty="0" smtClean="0"/>
              <a:t>thinks </a:t>
            </a:r>
            <a:r>
              <a:rPr lang="en-CA" b="1" dirty="0"/>
              <a:t>and acts</a:t>
            </a:r>
            <a:r>
              <a:rPr lang="en-CA" b="1" dirty="0" smtClean="0"/>
              <a:t>:</a:t>
            </a:r>
          </a:p>
          <a:p>
            <a:pPr lvl="2"/>
            <a:r>
              <a:rPr lang="en-CA" sz="4800" b="1" dirty="0" smtClean="0">
                <a:solidFill>
                  <a:srgbClr val="FF0000"/>
                </a:solidFill>
              </a:rPr>
              <a:t>Our signature strengths </a:t>
            </a:r>
          </a:p>
          <a:p>
            <a:pPr lvl="1"/>
            <a:r>
              <a:rPr lang="en-CA" b="1" dirty="0" smtClean="0"/>
              <a:t>We each have </a:t>
            </a:r>
            <a:r>
              <a:rPr lang="en-CA" b="1" dirty="0"/>
              <a:t>a happiness range and I can move myself up to the higher reaches of my range</a:t>
            </a:r>
            <a:r>
              <a:rPr lang="en-CA" b="1" dirty="0" smtClean="0"/>
              <a:t>.</a:t>
            </a:r>
            <a:endParaRPr lang="en-US" sz="2400" b="1" dirty="0"/>
          </a:p>
          <a:p>
            <a:endParaRPr lang="en-US" dirty="0"/>
          </a:p>
        </p:txBody>
      </p:sp>
    </p:spTree>
    <p:extLst>
      <p:ext uri="{BB962C8B-B14F-4D97-AF65-F5344CB8AC3E}">
        <p14:creationId xmlns:p14="http://schemas.microsoft.com/office/powerpoint/2010/main" val="8033931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Authentic Happiness</a:t>
            </a:r>
            <a:endParaRPr lang="en-US" b="1" dirty="0"/>
          </a:p>
        </p:txBody>
      </p:sp>
      <p:sp>
        <p:nvSpPr>
          <p:cNvPr id="3" name="Content Placeholder 2"/>
          <p:cNvSpPr>
            <a:spLocks noGrp="1"/>
          </p:cNvSpPr>
          <p:nvPr>
            <p:ph idx="1"/>
          </p:nvPr>
        </p:nvSpPr>
        <p:spPr/>
        <p:txBody>
          <a:bodyPr>
            <a:normAutofit lnSpcReduction="10000"/>
          </a:bodyPr>
          <a:lstStyle/>
          <a:p>
            <a:pPr>
              <a:buNone/>
            </a:pPr>
            <a:r>
              <a:rPr lang="en-US" b="1" dirty="0" smtClean="0">
                <a:hlinkClick r:id="rId2"/>
              </a:rPr>
              <a:t>Relationships</a:t>
            </a:r>
            <a:endParaRPr lang="en-US" b="1" dirty="0" smtClean="0"/>
          </a:p>
          <a:p>
            <a:r>
              <a:rPr lang="en-US" b="1" dirty="0" smtClean="0"/>
              <a:t>People who have one or more close friendships are happier. It doesn’t seem to matter if we have a large network of close relationships or not. What seems to make a difference is if and how often we cooperate in activities and share our personal feelings with a friend or relative.</a:t>
            </a:r>
          </a:p>
          <a:p>
            <a:r>
              <a:rPr lang="en-US" b="1" dirty="0" smtClean="0"/>
              <a:t>I want to call my friend ____ today…..</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Authentic Happiness</a:t>
            </a:r>
            <a:endParaRPr lang="en-US" dirty="0"/>
          </a:p>
        </p:txBody>
      </p:sp>
      <p:sp>
        <p:nvSpPr>
          <p:cNvPr id="3" name="Content Placeholder 2"/>
          <p:cNvSpPr>
            <a:spLocks noGrp="1"/>
          </p:cNvSpPr>
          <p:nvPr>
            <p:ph idx="1"/>
          </p:nvPr>
        </p:nvSpPr>
        <p:spPr/>
        <p:txBody>
          <a:bodyPr>
            <a:normAutofit fontScale="92500"/>
          </a:bodyPr>
          <a:lstStyle/>
          <a:p>
            <a:pPr>
              <a:buNone/>
            </a:pPr>
            <a:r>
              <a:rPr lang="en-US" b="1" dirty="0" smtClean="0">
                <a:hlinkClick r:id="rId2"/>
              </a:rPr>
              <a:t>Caring</a:t>
            </a:r>
            <a:endParaRPr lang="en-US" b="1" dirty="0" smtClean="0"/>
          </a:p>
          <a:p>
            <a:r>
              <a:rPr lang="en-US" b="1" dirty="0" smtClean="0"/>
              <a:t>People who volunteer or simply care for others on a consistent basis seem to be happier and less depressed. Although “caring” can involve volunteering as part of an organized group or club, it can be as simple as reaching out to a workmate or classmate who looks lonely or is struggling with an issue.</a:t>
            </a:r>
          </a:p>
          <a:p>
            <a:r>
              <a:rPr lang="en-US" b="1" dirty="0" smtClean="0"/>
              <a:t>Who needs me to care today….</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Authentic Happiness</a:t>
            </a:r>
            <a:endParaRPr lang="en-US" dirty="0"/>
          </a:p>
        </p:txBody>
      </p:sp>
      <p:sp>
        <p:nvSpPr>
          <p:cNvPr id="3" name="Content Placeholder 2"/>
          <p:cNvSpPr>
            <a:spLocks noGrp="1"/>
          </p:cNvSpPr>
          <p:nvPr>
            <p:ph idx="1"/>
          </p:nvPr>
        </p:nvSpPr>
        <p:spPr/>
        <p:txBody>
          <a:bodyPr>
            <a:normAutofit lnSpcReduction="10000"/>
          </a:bodyPr>
          <a:lstStyle/>
          <a:p>
            <a:pPr>
              <a:buNone/>
            </a:pPr>
            <a:r>
              <a:rPr lang="en-US" b="1" dirty="0" smtClean="0">
                <a:hlinkClick r:id="rId2"/>
              </a:rPr>
              <a:t>Exercise</a:t>
            </a:r>
            <a:endParaRPr lang="en-US" b="1" dirty="0" smtClean="0"/>
          </a:p>
          <a:p>
            <a:r>
              <a:rPr lang="en-US" b="1" dirty="0" smtClean="0"/>
              <a:t>Regular exercise has been associated with improved mental well-being and a lower incidence of depression. The Cochrane Review has produced a landmark analysis of 23 studies on exercise and depression. One of the major conclusions was that exercise had a “large clinical impact.”</a:t>
            </a:r>
          </a:p>
          <a:p>
            <a:r>
              <a:rPr lang="en-US" b="1" dirty="0" smtClean="0"/>
              <a:t>My New Years exercise resolution is….</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Authentic Happiness</a:t>
            </a:r>
            <a:endParaRPr lang="en-US" dirty="0"/>
          </a:p>
        </p:txBody>
      </p:sp>
      <p:sp>
        <p:nvSpPr>
          <p:cNvPr id="3" name="Content Placeholder 2"/>
          <p:cNvSpPr>
            <a:spLocks noGrp="1"/>
          </p:cNvSpPr>
          <p:nvPr>
            <p:ph idx="1"/>
          </p:nvPr>
        </p:nvSpPr>
        <p:spPr/>
        <p:txBody>
          <a:bodyPr/>
          <a:lstStyle/>
          <a:p>
            <a:pPr>
              <a:buNone/>
            </a:pPr>
            <a:r>
              <a:rPr lang="en-US" b="1" dirty="0" smtClean="0">
                <a:hlinkClick r:id="rId2"/>
              </a:rPr>
              <a:t>Flow</a:t>
            </a:r>
            <a:endParaRPr lang="en-US" b="1" dirty="0" smtClean="0"/>
          </a:p>
          <a:p>
            <a:r>
              <a:rPr lang="en-US" b="1" dirty="0" smtClean="0"/>
              <a:t>If we are deeply involved in trying to reach a goal, or an activity that is challenging but well suited to our skills, we experience a joyful state called “flow” or energy.</a:t>
            </a:r>
          </a:p>
          <a:p>
            <a:r>
              <a:rPr lang="en-US" b="1" dirty="0" smtClean="0"/>
              <a:t>One goal for this year is…..</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Authentic Happiness</a:t>
            </a:r>
            <a:endParaRPr lang="en-US" dirty="0"/>
          </a:p>
        </p:txBody>
      </p:sp>
      <p:sp>
        <p:nvSpPr>
          <p:cNvPr id="3" name="Content Placeholder 2"/>
          <p:cNvSpPr>
            <a:spLocks noGrp="1"/>
          </p:cNvSpPr>
          <p:nvPr>
            <p:ph idx="1"/>
          </p:nvPr>
        </p:nvSpPr>
        <p:spPr/>
        <p:txBody>
          <a:bodyPr/>
          <a:lstStyle/>
          <a:p>
            <a:pPr>
              <a:buNone/>
            </a:pPr>
            <a:r>
              <a:rPr lang="en-US" b="1" dirty="0" smtClean="0">
                <a:hlinkClick r:id="rId2"/>
              </a:rPr>
              <a:t>Spiritual Engagement and Meaning</a:t>
            </a:r>
            <a:endParaRPr lang="en-US" b="1" dirty="0" smtClean="0"/>
          </a:p>
          <a:p>
            <a:r>
              <a:rPr lang="en-US" b="1" dirty="0" smtClean="0"/>
              <a:t>Studies demonstrate a close link between spiritual and religious practice and happiness and hope is the greatest virtue of all.</a:t>
            </a:r>
          </a:p>
          <a:p>
            <a:r>
              <a:rPr lang="en-US" b="1" dirty="0" smtClean="0"/>
              <a:t>I have come to believe in a power greater than myself……</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Authentic Happiness</a:t>
            </a:r>
            <a:endParaRPr lang="en-US" dirty="0"/>
          </a:p>
        </p:txBody>
      </p:sp>
      <p:sp>
        <p:nvSpPr>
          <p:cNvPr id="3" name="Content Placeholder 2"/>
          <p:cNvSpPr>
            <a:spLocks noGrp="1"/>
          </p:cNvSpPr>
          <p:nvPr>
            <p:ph idx="1"/>
          </p:nvPr>
        </p:nvSpPr>
        <p:spPr/>
        <p:txBody>
          <a:bodyPr>
            <a:normAutofit lnSpcReduction="10000"/>
          </a:bodyPr>
          <a:lstStyle/>
          <a:p>
            <a:pPr>
              <a:buNone/>
            </a:pPr>
            <a:r>
              <a:rPr lang="en-US" b="1" dirty="0" smtClean="0">
                <a:hlinkClick r:id="rId2"/>
              </a:rPr>
              <a:t>Strengths and Virtues</a:t>
            </a:r>
            <a:endParaRPr lang="en-US" b="1" dirty="0" smtClean="0"/>
          </a:p>
          <a:p>
            <a:r>
              <a:rPr lang="en-US" b="1" dirty="0" smtClean="0"/>
              <a:t>Studies show that the happiest people are those that have discovered their unique strengths (such as persistence and critical thinking) and virtues (such as humanity or justice) and use those strengths and virtues for a purpose that is greater than their own personal goals.</a:t>
            </a:r>
          </a:p>
          <a:p>
            <a:r>
              <a:rPr lang="en-US" b="1" dirty="0" smtClean="0"/>
              <a:t>One strength / virtue I have is…..</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Authentic Happiness</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b="1" dirty="0" smtClean="0">
                <a:hlinkClick r:id="rId2"/>
              </a:rPr>
              <a:t>Positive Thinking: Optimism and Gratitude</a:t>
            </a:r>
            <a:endParaRPr lang="en-US" b="1" dirty="0" smtClean="0"/>
          </a:p>
          <a:p>
            <a:r>
              <a:rPr lang="en-US" b="1" dirty="0" smtClean="0"/>
              <a:t>Of all the areas studied, gratitude has perhaps received the most attention. Grateful people have been shown to have greater positive emotion, a greater sense of belonging, and lower incidence of depression and stress.</a:t>
            </a:r>
          </a:p>
          <a:p>
            <a:r>
              <a:rPr lang="en-US" b="1" dirty="0" smtClean="0"/>
              <a:t>My Story for coming …</a:t>
            </a:r>
          </a:p>
          <a:p>
            <a:r>
              <a:rPr lang="en-US" b="1" dirty="0" smtClean="0"/>
              <a:t>The Nun Study…..</a:t>
            </a:r>
          </a:p>
          <a:p>
            <a:r>
              <a:rPr lang="en-US" b="1" dirty="0"/>
              <a:t>Three people / things I am grateful for</a:t>
            </a:r>
            <a:r>
              <a:rPr lang="en-US" b="1" dirty="0" smtClean="0"/>
              <a:t>…..</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50"/>
                </a:solidFill>
              </a:rPr>
              <a:t>Happiness</a:t>
            </a:r>
            <a:endParaRPr lang="en-US" b="1" dirty="0">
              <a:solidFill>
                <a:srgbClr val="00B050"/>
              </a:solidFill>
            </a:endParaRPr>
          </a:p>
        </p:txBody>
      </p:sp>
      <p:sp>
        <p:nvSpPr>
          <p:cNvPr id="3" name="Content Placeholder 2"/>
          <p:cNvSpPr>
            <a:spLocks noGrp="1"/>
          </p:cNvSpPr>
          <p:nvPr>
            <p:ph idx="1"/>
          </p:nvPr>
        </p:nvSpPr>
        <p:spPr/>
        <p:txBody>
          <a:bodyPr>
            <a:normAutofit/>
          </a:bodyPr>
          <a:lstStyle/>
          <a:p>
            <a:r>
              <a:rPr lang="en-US" b="1" dirty="0"/>
              <a:t>Happiness</a:t>
            </a:r>
            <a:r>
              <a:rPr lang="en-US" dirty="0"/>
              <a:t> is a mental state of well-being characterized by positive emotions ranging from contentment to intense joy. A variety of biological, psychological, religious, and philosophical approaches have striven to define happiness and identify its </a:t>
            </a:r>
            <a:r>
              <a:rPr lang="en-US" dirty="0" smtClean="0"/>
              <a:t>sources</a:t>
            </a:r>
          </a:p>
          <a:p>
            <a:endParaRPr lang="en-US" dirty="0"/>
          </a:p>
          <a:p>
            <a:pPr marL="0" indent="0">
              <a:buNone/>
            </a:pPr>
            <a:r>
              <a:rPr lang="en-US" sz="2400" dirty="0">
                <a:hlinkClick r:id="rId2"/>
              </a:rPr>
              <a:t>https://</a:t>
            </a:r>
            <a:r>
              <a:rPr lang="en-US" sz="2400" dirty="0" smtClean="0">
                <a:hlinkClick r:id="rId2"/>
              </a:rPr>
              <a:t>www.youtube.com/watch?v=yHFDa9efCQU</a:t>
            </a:r>
            <a:endParaRPr lang="en-US" sz="2400" dirty="0" smtClean="0"/>
          </a:p>
          <a:p>
            <a:pPr marL="0" indent="0">
              <a:buNone/>
            </a:pPr>
            <a:endParaRPr lang="en-US" sz="2400" dirty="0"/>
          </a:p>
          <a:p>
            <a:endParaRPr lang="en-US" sz="2400" dirty="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Satisfaction with Life </a:t>
            </a:r>
            <a:r>
              <a:rPr lang="en-US" b="1" dirty="0" smtClean="0"/>
              <a:t>Scale</a:t>
            </a:r>
            <a:endParaRPr lang="en-US" b="1"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Below </a:t>
            </a:r>
            <a:r>
              <a:rPr lang="en-US" dirty="0"/>
              <a:t>are </a:t>
            </a:r>
            <a:r>
              <a:rPr lang="en-US" b="1" dirty="0"/>
              <a:t>five </a:t>
            </a:r>
            <a:r>
              <a:rPr lang="en-US" dirty="0"/>
              <a:t>statements that you may agree or </a:t>
            </a:r>
            <a:r>
              <a:rPr lang="en-US" dirty="0" smtClean="0"/>
              <a:t>disagree </a:t>
            </a:r>
            <a:r>
              <a:rPr lang="en-US" dirty="0"/>
              <a:t>with. </a:t>
            </a:r>
            <a:r>
              <a:rPr lang="en-US" dirty="0" smtClean="0"/>
              <a:t>Please </a:t>
            </a:r>
            <a:r>
              <a:rPr lang="en-US" dirty="0"/>
              <a:t>be open and honest in your responding</a:t>
            </a:r>
            <a:r>
              <a:rPr lang="en-US" dirty="0" smtClean="0"/>
              <a:t>.</a:t>
            </a:r>
          </a:p>
          <a:p>
            <a:pPr marL="0" indent="0">
              <a:buNone/>
            </a:pPr>
            <a:endParaRPr lang="en-US" dirty="0"/>
          </a:p>
          <a:p>
            <a:r>
              <a:rPr lang="en-US" sz="2600" dirty="0"/>
              <a:t>7 – Strongly agree</a:t>
            </a:r>
            <a:br>
              <a:rPr lang="en-US" sz="2600" dirty="0"/>
            </a:br>
            <a:r>
              <a:rPr lang="en-US" sz="2600" dirty="0"/>
              <a:t>6 – Agree</a:t>
            </a:r>
            <a:br>
              <a:rPr lang="en-US" sz="2600" dirty="0"/>
            </a:br>
            <a:r>
              <a:rPr lang="en-US" sz="2600" dirty="0"/>
              <a:t>5 – Slightly agree</a:t>
            </a:r>
            <a:br>
              <a:rPr lang="en-US" sz="2600" dirty="0"/>
            </a:br>
            <a:r>
              <a:rPr lang="en-US" sz="2600" dirty="0"/>
              <a:t>4 – Neither agree nor </a:t>
            </a:r>
            <a:r>
              <a:rPr lang="en-US" sz="2600" dirty="0" smtClean="0"/>
              <a:t>disagree</a:t>
            </a:r>
            <a:r>
              <a:rPr lang="en-US" sz="2600" dirty="0"/>
              <a:t/>
            </a:r>
            <a:br>
              <a:rPr lang="en-US" sz="2600" dirty="0"/>
            </a:br>
            <a:r>
              <a:rPr lang="en-US" sz="2600" dirty="0"/>
              <a:t>3 – Slightly disagree</a:t>
            </a:r>
            <a:br>
              <a:rPr lang="en-US" sz="2600" dirty="0"/>
            </a:br>
            <a:r>
              <a:rPr lang="en-US" sz="2600" dirty="0"/>
              <a:t>2 – </a:t>
            </a:r>
            <a:r>
              <a:rPr lang="en-US" sz="2600" dirty="0" smtClean="0"/>
              <a:t>Disagree</a:t>
            </a:r>
            <a:r>
              <a:rPr lang="en-US" sz="2600" dirty="0"/>
              <a:t/>
            </a:r>
            <a:br>
              <a:rPr lang="en-US" sz="2600" dirty="0"/>
            </a:br>
            <a:r>
              <a:rPr lang="en-US" sz="2600" dirty="0"/>
              <a:t>1 – Strongly </a:t>
            </a:r>
            <a:r>
              <a:rPr lang="en-US" sz="2600" dirty="0" smtClean="0"/>
              <a:t>disagree</a:t>
            </a:r>
          </a:p>
          <a:p>
            <a:endParaRPr lang="en-US" sz="2600" dirty="0"/>
          </a:p>
          <a:p>
            <a:r>
              <a:rPr lang="en-US" b="1" dirty="0"/>
              <a:t>____ In most ways my life is close to my ideal.</a:t>
            </a:r>
          </a:p>
          <a:p>
            <a:r>
              <a:rPr lang="en-US" b="1" dirty="0"/>
              <a:t>____ The conditions of my life are excellent.</a:t>
            </a:r>
          </a:p>
          <a:p>
            <a:r>
              <a:rPr lang="en-US" b="1" dirty="0"/>
              <a:t>____ I am satisfied with my life.</a:t>
            </a:r>
          </a:p>
          <a:p>
            <a:r>
              <a:rPr lang="en-US" b="1" dirty="0"/>
              <a:t>____ So far I have gotten the important things I want in life.</a:t>
            </a:r>
          </a:p>
          <a:p>
            <a:r>
              <a:rPr lang="en-US" b="1" dirty="0"/>
              <a:t>____ If I could live my life over, I would change almost nothing.</a:t>
            </a:r>
          </a:p>
        </p:txBody>
      </p:sp>
    </p:spTree>
    <p:extLst>
      <p:ext uri="{BB962C8B-B14F-4D97-AF65-F5344CB8AC3E}">
        <p14:creationId xmlns:p14="http://schemas.microsoft.com/office/powerpoint/2010/main" val="16519580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Satisfaction with Life Scale</a:t>
            </a:r>
          </a:p>
        </p:txBody>
      </p:sp>
      <p:sp>
        <p:nvSpPr>
          <p:cNvPr id="3" name="Content Placeholder 2"/>
          <p:cNvSpPr>
            <a:spLocks noGrp="1"/>
          </p:cNvSpPr>
          <p:nvPr>
            <p:ph idx="1"/>
          </p:nvPr>
        </p:nvSpPr>
        <p:spPr/>
        <p:txBody>
          <a:bodyPr>
            <a:normAutofit lnSpcReduction="10000"/>
          </a:bodyPr>
          <a:lstStyle/>
          <a:p>
            <a:pPr marL="0" indent="0">
              <a:buNone/>
            </a:pPr>
            <a:r>
              <a:rPr lang="en-US" dirty="0"/>
              <a:t>Add up your results and see where you are in the following list:</a:t>
            </a:r>
            <a:br>
              <a:rPr lang="en-US" dirty="0"/>
            </a:br>
            <a:r>
              <a:rPr lang="en-US" dirty="0"/>
              <a:t> </a:t>
            </a:r>
            <a:br>
              <a:rPr lang="en-US" dirty="0"/>
            </a:br>
            <a:r>
              <a:rPr lang="en-US" dirty="0"/>
              <a:t>35 – 31  –  Extremely satisfied</a:t>
            </a:r>
            <a:br>
              <a:rPr lang="en-US" dirty="0"/>
            </a:br>
            <a:r>
              <a:rPr lang="en-US" dirty="0"/>
              <a:t>26 – 30  –  Satisfied</a:t>
            </a:r>
            <a:br>
              <a:rPr lang="en-US" dirty="0"/>
            </a:br>
            <a:r>
              <a:rPr lang="en-US" dirty="0"/>
              <a:t>21 – 25  –  Slightly satisfied</a:t>
            </a:r>
            <a:br>
              <a:rPr lang="en-US" dirty="0"/>
            </a:br>
            <a:r>
              <a:rPr lang="en-US" dirty="0"/>
              <a:t>20         –  Neutral</a:t>
            </a:r>
            <a:br>
              <a:rPr lang="en-US" dirty="0"/>
            </a:br>
            <a:r>
              <a:rPr lang="en-US" dirty="0"/>
              <a:t>15 – 19  –  Slightly dissatisfied</a:t>
            </a:r>
            <a:br>
              <a:rPr lang="en-US" dirty="0"/>
            </a:br>
            <a:r>
              <a:rPr lang="en-US" dirty="0"/>
              <a:t>10 – 14  –  Dissatisfied</a:t>
            </a:r>
            <a:br>
              <a:rPr lang="en-US" dirty="0"/>
            </a:br>
            <a:r>
              <a:rPr lang="en-US" dirty="0"/>
              <a:t>5 –  9     –  Extremely dissatisfied</a:t>
            </a:r>
          </a:p>
        </p:txBody>
      </p:sp>
    </p:spTree>
    <p:extLst>
      <p:ext uri="{BB962C8B-B14F-4D97-AF65-F5344CB8AC3E}">
        <p14:creationId xmlns:p14="http://schemas.microsoft.com/office/powerpoint/2010/main" val="20715300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b="1" dirty="0"/>
              <a:t>The Happiness Project </a:t>
            </a:r>
            <a:r>
              <a:rPr lang="en-CA" dirty="0" smtClean="0"/>
              <a:t/>
            </a:r>
            <a:br>
              <a:rPr lang="en-CA" dirty="0" smtClean="0"/>
            </a:br>
            <a:r>
              <a:rPr lang="en-CA" sz="2700" dirty="0" smtClean="0"/>
              <a:t>by </a:t>
            </a:r>
            <a:r>
              <a:rPr lang="en-CA" sz="2700" dirty="0"/>
              <a:t>Gretchen Rubin, (</a:t>
            </a:r>
            <a:r>
              <a:rPr lang="en-CA" sz="2700" dirty="0" smtClean="0"/>
              <a:t>2009)</a:t>
            </a:r>
            <a:endParaRPr lang="en-US" sz="2700" dirty="0"/>
          </a:p>
        </p:txBody>
      </p:sp>
      <p:sp>
        <p:nvSpPr>
          <p:cNvPr id="3" name="Content Placeholder 2"/>
          <p:cNvSpPr>
            <a:spLocks noGrp="1"/>
          </p:cNvSpPr>
          <p:nvPr>
            <p:ph idx="1"/>
          </p:nvPr>
        </p:nvSpPr>
        <p:spPr/>
        <p:txBody>
          <a:bodyPr>
            <a:normAutofit fontScale="62500" lnSpcReduction="20000"/>
          </a:bodyPr>
          <a:lstStyle/>
          <a:p>
            <a:pPr marL="0" lvl="0" indent="0">
              <a:buNone/>
            </a:pPr>
            <a:r>
              <a:rPr lang="en-CA" b="1" dirty="0"/>
              <a:t>12 Steps to </a:t>
            </a:r>
            <a:r>
              <a:rPr lang="en-CA" b="1" dirty="0" smtClean="0"/>
              <a:t>Happiness …one per month!</a:t>
            </a:r>
          </a:p>
          <a:p>
            <a:pPr marL="0" lvl="0" indent="0">
              <a:buNone/>
            </a:pPr>
            <a:endParaRPr lang="en-US" sz="2800" dirty="0"/>
          </a:p>
          <a:p>
            <a:pPr lvl="1"/>
            <a:r>
              <a:rPr lang="en-CA" dirty="0"/>
              <a:t>Vitality ... eat well, sleep well, exercise well, get it done now,</a:t>
            </a:r>
            <a:endParaRPr lang="en-US" sz="2400" dirty="0"/>
          </a:p>
          <a:p>
            <a:pPr lvl="1"/>
            <a:r>
              <a:rPr lang="en-CA" dirty="0"/>
              <a:t>Marriage ... quit nagging, fight right, no dumping, give proofs of love</a:t>
            </a:r>
            <a:endParaRPr lang="en-US" sz="2400" dirty="0"/>
          </a:p>
          <a:p>
            <a:pPr lvl="1"/>
            <a:r>
              <a:rPr lang="en-CA" dirty="0"/>
              <a:t>Aim Higher ... work smart, ask for help, enjoy now, accept failure</a:t>
            </a:r>
            <a:endParaRPr lang="en-US" sz="2400" dirty="0"/>
          </a:p>
          <a:p>
            <a:pPr lvl="1"/>
            <a:r>
              <a:rPr lang="en-CA" dirty="0"/>
              <a:t>Parenthood ... hugs, touch and I love you, praise, waste time, </a:t>
            </a:r>
            <a:endParaRPr lang="en-US" sz="2400" dirty="0"/>
          </a:p>
          <a:p>
            <a:pPr lvl="1"/>
            <a:r>
              <a:rPr lang="en-CA" dirty="0"/>
              <a:t>Be Serious about Play ... find more fun, take time to be silly, go off the path, </a:t>
            </a:r>
            <a:endParaRPr lang="en-US" sz="2400" dirty="0"/>
          </a:p>
          <a:p>
            <a:pPr lvl="1"/>
            <a:r>
              <a:rPr lang="en-CA" dirty="0"/>
              <a:t>Make time for Friends .... be generous, remember birthdays, don’t gossip, make a new friend,</a:t>
            </a:r>
            <a:endParaRPr lang="en-US" sz="2400" dirty="0"/>
          </a:p>
          <a:p>
            <a:pPr lvl="1"/>
            <a:r>
              <a:rPr lang="en-CA" dirty="0"/>
              <a:t>Buy some Happiness ... splurge on something, give up something,</a:t>
            </a:r>
            <a:endParaRPr lang="en-US" sz="2400" dirty="0"/>
          </a:p>
          <a:p>
            <a:pPr lvl="1"/>
            <a:r>
              <a:rPr lang="en-CA" dirty="0"/>
              <a:t>Contemplate the Heavens ... learn some spiritual masters, be grateful, wonder,</a:t>
            </a:r>
            <a:endParaRPr lang="en-US" sz="2400" dirty="0"/>
          </a:p>
          <a:p>
            <a:pPr lvl="1"/>
            <a:r>
              <a:rPr lang="en-CA" dirty="0"/>
              <a:t>Pursue a Passion ... master a new ability, read, write a book, forget about results,</a:t>
            </a:r>
            <a:endParaRPr lang="en-US" sz="2400" dirty="0"/>
          </a:p>
          <a:p>
            <a:pPr lvl="1"/>
            <a:r>
              <a:rPr lang="en-CA" dirty="0"/>
              <a:t>Pay Attention ... mindfulness, mediate on life, </a:t>
            </a:r>
            <a:endParaRPr lang="en-US" sz="2400" dirty="0"/>
          </a:p>
          <a:p>
            <a:pPr lvl="1"/>
            <a:r>
              <a:rPr lang="en-CA" dirty="0"/>
              <a:t>Keep a Contented Heart ...attitude, laugh out loud, give positive reviews, </a:t>
            </a:r>
            <a:endParaRPr lang="en-US" sz="2400" dirty="0"/>
          </a:p>
          <a:p>
            <a:pPr lvl="1"/>
            <a:r>
              <a:rPr lang="en-CA" dirty="0"/>
              <a:t>Boot Camp Perfect ... the work of love, a life project, seek happiness</a:t>
            </a:r>
            <a:endParaRPr lang="en-US" sz="2400" dirty="0"/>
          </a:p>
          <a:p>
            <a:endParaRPr lang="en-US" dirty="0"/>
          </a:p>
        </p:txBody>
      </p:sp>
    </p:spTree>
    <p:extLst>
      <p:ext uri="{BB962C8B-B14F-4D97-AF65-F5344CB8AC3E}">
        <p14:creationId xmlns:p14="http://schemas.microsoft.com/office/powerpoint/2010/main" val="9800229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b="1" dirty="0"/>
              <a:t>Happiness is a state of mind.</a:t>
            </a:r>
            <a:r>
              <a:rPr lang="en-US" dirty="0"/>
              <a:t/>
            </a:r>
            <a:br>
              <a:rPr lang="en-US" dirty="0"/>
            </a:br>
            <a:r>
              <a:rPr lang="en-CA" dirty="0"/>
              <a:t>... </a:t>
            </a:r>
            <a:r>
              <a:rPr lang="en-CA" b="1" i="1" dirty="0"/>
              <a:t>Self-Unfolding</a:t>
            </a:r>
            <a:r>
              <a:rPr lang="en-CA" dirty="0"/>
              <a:t> </a:t>
            </a:r>
            <a:r>
              <a:rPr lang="en-CA" sz="2200" dirty="0" smtClean="0"/>
              <a:t>by </a:t>
            </a:r>
            <a:r>
              <a:rPr lang="en-CA" sz="2200" dirty="0"/>
              <a:t>Swami </a:t>
            </a:r>
            <a:r>
              <a:rPr lang="en-CA" sz="2200" dirty="0" err="1"/>
              <a:t>Chinmayananda</a:t>
            </a:r>
            <a:r>
              <a:rPr lang="en-CA" sz="2200" dirty="0"/>
              <a:t> (2007</a:t>
            </a:r>
            <a:r>
              <a:rPr lang="en-CA" sz="2200" dirty="0" smtClean="0"/>
              <a:t>)</a:t>
            </a:r>
            <a:endParaRPr lang="en-US" dirty="0"/>
          </a:p>
        </p:txBody>
      </p:sp>
      <p:sp>
        <p:nvSpPr>
          <p:cNvPr id="3" name="Content Placeholder 2"/>
          <p:cNvSpPr>
            <a:spLocks noGrp="1"/>
          </p:cNvSpPr>
          <p:nvPr>
            <p:ph idx="1"/>
          </p:nvPr>
        </p:nvSpPr>
        <p:spPr/>
        <p:txBody>
          <a:bodyPr>
            <a:normAutofit/>
          </a:bodyPr>
          <a:lstStyle/>
          <a:p>
            <a:r>
              <a:rPr lang="en-CA" dirty="0"/>
              <a:t>When the mind is agitated, we feel sorrow or anxiety.</a:t>
            </a:r>
            <a:endParaRPr lang="en-US" dirty="0"/>
          </a:p>
          <a:p>
            <a:r>
              <a:rPr lang="en-CA" dirty="0"/>
              <a:t>When the mind is tranquil, we feel joy and happiness. </a:t>
            </a:r>
            <a:endParaRPr lang="en-US" dirty="0"/>
          </a:p>
          <a:p>
            <a:r>
              <a:rPr lang="en-CA" dirty="0"/>
              <a:t>Thus, happiness is measured by the tranquility of our mind. </a:t>
            </a:r>
            <a:endParaRPr lang="en-US" dirty="0"/>
          </a:p>
          <a:p>
            <a:endParaRPr lang="en-US" dirty="0"/>
          </a:p>
        </p:txBody>
      </p:sp>
    </p:spTree>
    <p:extLst>
      <p:ext uri="{BB962C8B-B14F-4D97-AF65-F5344CB8AC3E}">
        <p14:creationId xmlns:p14="http://schemas.microsoft.com/office/powerpoint/2010/main" val="24101679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Happiness and Expectations</a:t>
            </a:r>
            <a:endParaRPr lang="en-US" b="1" dirty="0"/>
          </a:p>
        </p:txBody>
      </p:sp>
      <p:sp>
        <p:nvSpPr>
          <p:cNvPr id="3" name="Content Placeholder 2"/>
          <p:cNvSpPr>
            <a:spLocks noGrp="1"/>
          </p:cNvSpPr>
          <p:nvPr>
            <p:ph idx="1"/>
          </p:nvPr>
        </p:nvSpPr>
        <p:spPr/>
        <p:txBody>
          <a:bodyPr>
            <a:normAutofit fontScale="62500" lnSpcReduction="20000"/>
          </a:bodyPr>
          <a:lstStyle/>
          <a:p>
            <a:r>
              <a:rPr lang="en-CA" dirty="0"/>
              <a:t>Lasting joy comes from our state of gratification: we are satisfied and gratefully, </a:t>
            </a:r>
            <a:endParaRPr lang="en-US" dirty="0"/>
          </a:p>
          <a:p>
            <a:r>
              <a:rPr lang="en-CA" dirty="0"/>
              <a:t>I have what I need. </a:t>
            </a:r>
            <a:endParaRPr lang="en-US" dirty="0"/>
          </a:p>
          <a:p>
            <a:r>
              <a:rPr lang="en-CA" b="1" dirty="0"/>
              <a:t>Happiness = number of desires fulfilled / number of desires entertained or expected.</a:t>
            </a:r>
            <a:endParaRPr lang="en-US" b="1" dirty="0"/>
          </a:p>
          <a:p>
            <a:r>
              <a:rPr lang="en-CA" dirty="0"/>
              <a:t>You can increase happiness by increasing the number of desires fulfilled</a:t>
            </a:r>
            <a:endParaRPr lang="en-US" dirty="0"/>
          </a:p>
          <a:p>
            <a:r>
              <a:rPr lang="en-CA" dirty="0"/>
              <a:t>Or by decreasing the number of desires entertained or expected.</a:t>
            </a:r>
            <a:endParaRPr lang="en-US" dirty="0"/>
          </a:p>
          <a:p>
            <a:r>
              <a:rPr lang="en-CA" dirty="0"/>
              <a:t>With one caution: fulfilling my desires often causes more desires..... and there has to be a balance. </a:t>
            </a:r>
            <a:endParaRPr lang="en-US" dirty="0"/>
          </a:p>
          <a:p>
            <a:r>
              <a:rPr lang="en-CA" dirty="0"/>
              <a:t>If we expect TOO MUCH in comparison to what we are fulfilled by = unhappiness</a:t>
            </a:r>
            <a:endParaRPr lang="en-US" dirty="0"/>
          </a:p>
          <a:p>
            <a:r>
              <a:rPr lang="en-CA" dirty="0"/>
              <a:t>If we are happy with what we have = more happiness.</a:t>
            </a:r>
            <a:endParaRPr lang="en-US" dirty="0"/>
          </a:p>
          <a:p>
            <a:r>
              <a:rPr lang="en-CA" dirty="0"/>
              <a:t>Thus is it not that I get everything I want, but that I want everything I now have: enjoy the moment. </a:t>
            </a:r>
            <a:endParaRPr lang="en-US" dirty="0"/>
          </a:p>
          <a:p>
            <a:r>
              <a:rPr lang="en-US" b="1" dirty="0" smtClean="0"/>
              <a:t>Story of the optimist and pessimist</a:t>
            </a:r>
            <a:endParaRPr lang="en-US" b="1" dirty="0"/>
          </a:p>
        </p:txBody>
      </p:sp>
    </p:spTree>
    <p:extLst>
      <p:ext uri="{BB962C8B-B14F-4D97-AF65-F5344CB8AC3E}">
        <p14:creationId xmlns:p14="http://schemas.microsoft.com/office/powerpoint/2010/main" val="8709257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US" b="1" i="1" dirty="0" smtClean="0"/>
              <a:t>Flow</a:t>
            </a:r>
            <a:r>
              <a:rPr lang="en-US" b="1" i="1" dirty="0"/>
              <a:t>: </a:t>
            </a:r>
            <a:r>
              <a:rPr lang="en-US" b="1" i="1" dirty="0" smtClean="0"/>
              <a:t/>
            </a:r>
            <a:br>
              <a:rPr lang="en-US" b="1" i="1" dirty="0" smtClean="0"/>
            </a:br>
            <a:r>
              <a:rPr lang="en-US" b="1" i="1" dirty="0" smtClean="0"/>
              <a:t>The </a:t>
            </a:r>
            <a:r>
              <a:rPr lang="en-US" b="1" i="1" dirty="0"/>
              <a:t>Psychology of </a:t>
            </a:r>
            <a:r>
              <a:rPr lang="en-US" b="1" i="1" dirty="0" smtClean="0"/>
              <a:t>Optimal Experience</a:t>
            </a:r>
            <a:r>
              <a:rPr lang="en-US" b="1" dirty="0" smtClean="0"/>
              <a:t> </a:t>
            </a:r>
            <a:endParaRPr lang="en-US" dirty="0"/>
          </a:p>
        </p:txBody>
      </p:sp>
      <p:sp>
        <p:nvSpPr>
          <p:cNvPr id="3" name="Content Placeholder 2"/>
          <p:cNvSpPr>
            <a:spLocks noGrp="1"/>
          </p:cNvSpPr>
          <p:nvPr>
            <p:ph idx="1"/>
          </p:nvPr>
        </p:nvSpPr>
        <p:spPr/>
        <p:txBody>
          <a:bodyPr>
            <a:normAutofit/>
          </a:bodyPr>
          <a:lstStyle/>
          <a:p>
            <a:r>
              <a:rPr lang="en-US" sz="3600" b="1" dirty="0" smtClean="0"/>
              <a:t>“</a:t>
            </a:r>
            <a:r>
              <a:rPr lang="en-US" sz="3600" b="1" dirty="0"/>
              <a:t>The best moments in our lives are not the passive, receptive, relaxing times… The best moments usually occur if a person’s body or mind is stretched to its limits in a voluntary effort to accomplish something difficult and worthwhile.”</a:t>
            </a:r>
            <a:r>
              <a:rPr lang="en-US" dirty="0"/>
              <a:t> </a:t>
            </a:r>
            <a:r>
              <a:rPr lang="en-US" i="1" dirty="0"/>
              <a:t>~</a:t>
            </a:r>
            <a:r>
              <a:rPr lang="en-US" dirty="0"/>
              <a:t> </a:t>
            </a:r>
            <a:r>
              <a:rPr lang="en-US" sz="2400" dirty="0" err="1"/>
              <a:t>Mihaly</a:t>
            </a:r>
            <a:r>
              <a:rPr lang="en-US" sz="2400" dirty="0"/>
              <a:t> </a:t>
            </a:r>
            <a:r>
              <a:rPr lang="en-US" sz="2400" dirty="0" err="1"/>
              <a:t>Csikszentmihalyi</a:t>
            </a:r>
            <a:r>
              <a:rPr lang="en-US" sz="2400" dirty="0"/>
              <a:t> (1990, p. 3)</a:t>
            </a:r>
          </a:p>
          <a:p>
            <a:endParaRPr lang="en-US" dirty="0"/>
          </a:p>
        </p:txBody>
      </p:sp>
    </p:spTree>
    <p:extLst>
      <p:ext uri="{BB962C8B-B14F-4D97-AF65-F5344CB8AC3E}">
        <p14:creationId xmlns:p14="http://schemas.microsoft.com/office/powerpoint/2010/main" val="10298288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http://upload.wikimedia.org/wikipedia/commons/thumb/f/f6/Challenge_vs_skill.svg/300px-Challenge_vs_skill.svg.pn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90600" y="152400"/>
            <a:ext cx="6477000" cy="6248400"/>
          </a:xfrm>
          <a:prstGeom prst="rect">
            <a:avLst/>
          </a:prstGeom>
          <a:noFill/>
          <a:ln>
            <a:noFill/>
          </a:ln>
        </p:spPr>
      </p:pic>
    </p:spTree>
    <p:extLst>
      <p:ext uri="{BB962C8B-B14F-4D97-AF65-F5344CB8AC3E}">
        <p14:creationId xmlns:p14="http://schemas.microsoft.com/office/powerpoint/2010/main" val="11196349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7200" b="1" dirty="0" smtClean="0">
                <a:solidFill>
                  <a:srgbClr val="FF0000"/>
                </a:solidFill>
              </a:rPr>
              <a:t>Happiness</a:t>
            </a:r>
            <a:endParaRPr lang="en-US" sz="7200" b="1" dirty="0">
              <a:solidFill>
                <a:srgbClr val="FF0000"/>
              </a:solidFill>
            </a:endParaRPr>
          </a:p>
        </p:txBody>
      </p:sp>
      <p:sp>
        <p:nvSpPr>
          <p:cNvPr id="5" name="Content Placeholder 4"/>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lgn="ctr">
              <a:buNone/>
            </a:pPr>
            <a:r>
              <a:rPr lang="en-US" sz="5400" b="1" dirty="0" smtClean="0">
                <a:solidFill>
                  <a:srgbClr val="92D050"/>
                </a:solidFill>
              </a:rPr>
              <a:t>Getting into the flow of life</a:t>
            </a:r>
          </a:p>
          <a:p>
            <a:pPr marL="0" indent="0" algn="ctr">
              <a:buNone/>
            </a:pPr>
            <a:endParaRPr lang="en-US" sz="5400" b="1" dirty="0">
              <a:solidFill>
                <a:srgbClr val="92D050"/>
              </a:solidFill>
            </a:endParaRPr>
          </a:p>
          <a:p>
            <a:pPr marL="0" indent="0" algn="ctr">
              <a:buNone/>
            </a:pPr>
            <a:r>
              <a:rPr lang="en-US" sz="3600" b="1" dirty="0" smtClean="0">
                <a:solidFill>
                  <a:srgbClr val="92D050"/>
                </a:solidFill>
              </a:rPr>
              <a:t>Thank You</a:t>
            </a:r>
            <a:endParaRPr lang="en-US" sz="3600" b="1" dirty="0">
              <a:solidFill>
                <a:srgbClr val="92D050"/>
              </a:solidFill>
            </a:endParaRPr>
          </a:p>
        </p:txBody>
      </p:sp>
    </p:spTree>
    <p:extLst>
      <p:ext uri="{BB962C8B-B14F-4D97-AF65-F5344CB8AC3E}">
        <p14:creationId xmlns:p14="http://schemas.microsoft.com/office/powerpoint/2010/main" val="20328281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C000"/>
                </a:solidFill>
              </a:rPr>
              <a:t>Happiness</a:t>
            </a:r>
            <a:endParaRPr lang="en-US" b="1" dirty="0">
              <a:solidFill>
                <a:srgbClr val="FFC000"/>
              </a:solidFill>
            </a:endParaRPr>
          </a:p>
        </p:txBody>
      </p:sp>
      <p:sp>
        <p:nvSpPr>
          <p:cNvPr id="3" name="Content Placeholder 2"/>
          <p:cNvSpPr>
            <a:spLocks noGrp="1"/>
          </p:cNvSpPr>
          <p:nvPr>
            <p:ph idx="1"/>
          </p:nvPr>
        </p:nvSpPr>
        <p:spPr/>
        <p:txBody>
          <a:bodyPr>
            <a:normAutofit fontScale="85000" lnSpcReduction="20000"/>
          </a:bodyPr>
          <a:lstStyle/>
          <a:p>
            <a:r>
              <a:rPr lang="en-US" b="1" i="1" dirty="0"/>
              <a:t>Happiness is when what you think, what you say, and what you do are in harmony</a:t>
            </a:r>
            <a:r>
              <a:rPr lang="en-US" b="1" i="1" dirty="0" smtClean="0"/>
              <a:t>. </a:t>
            </a:r>
            <a:r>
              <a:rPr lang="en-US" sz="2900" b="1" i="1" dirty="0" smtClean="0"/>
              <a:t>(</a:t>
            </a:r>
            <a:r>
              <a:rPr lang="en-US" sz="2900" b="1" dirty="0" smtClean="0"/>
              <a:t>Mahatma Gandhi)</a:t>
            </a:r>
            <a:endParaRPr lang="en-US" sz="2900" b="1" dirty="0"/>
          </a:p>
          <a:p>
            <a:r>
              <a:rPr lang="en-US" b="1" i="1" dirty="0"/>
              <a:t>Happiness is that state of consciousness which proceeds from the achievement of one’s values</a:t>
            </a:r>
            <a:r>
              <a:rPr lang="en-US" b="1" i="1" dirty="0" smtClean="0"/>
              <a:t>. (</a:t>
            </a:r>
            <a:r>
              <a:rPr lang="en-US" sz="2600" b="1" dirty="0" err="1" smtClean="0"/>
              <a:t>Ayn</a:t>
            </a:r>
            <a:r>
              <a:rPr lang="en-US" sz="2600" b="1" dirty="0" smtClean="0"/>
              <a:t> Rand)</a:t>
            </a:r>
            <a:endParaRPr lang="en-US" sz="2600" b="1" dirty="0"/>
          </a:p>
          <a:p>
            <a:r>
              <a:rPr lang="en-US" b="1" i="1" dirty="0"/>
              <a:t>Happiness is something that you are and it comes from the way you think</a:t>
            </a:r>
            <a:r>
              <a:rPr lang="en-US" b="1" i="1" dirty="0" smtClean="0"/>
              <a:t>. (</a:t>
            </a:r>
            <a:r>
              <a:rPr lang="en-US" sz="2600" b="1" dirty="0" smtClean="0"/>
              <a:t>Wayne Dyer)</a:t>
            </a:r>
            <a:endParaRPr lang="en-US" sz="2600" b="1" dirty="0"/>
          </a:p>
          <a:p>
            <a:r>
              <a:rPr lang="en-US" b="1" i="1" dirty="0"/>
              <a:t>Happiness is essentially a state of going somewhere, wholeheartedly, one-directionally, without regret or reservation</a:t>
            </a:r>
            <a:r>
              <a:rPr lang="en-US" b="1" i="1" dirty="0" smtClean="0"/>
              <a:t>.(</a:t>
            </a:r>
            <a:r>
              <a:rPr lang="en-US" sz="2400" b="1" dirty="0" smtClean="0"/>
              <a:t>William </a:t>
            </a:r>
            <a:r>
              <a:rPr lang="en-US" sz="2400" b="1" dirty="0"/>
              <a:t>H. </a:t>
            </a:r>
            <a:r>
              <a:rPr lang="en-US" sz="2400" b="1" dirty="0" smtClean="0"/>
              <a:t>Sheldon)</a:t>
            </a:r>
            <a:endParaRPr lang="en-US" sz="2400" b="1" dirty="0"/>
          </a:p>
          <a:p>
            <a:r>
              <a:rPr lang="en-US" b="1" i="1" dirty="0"/>
              <a:t>Happiness is not a reward – it is a consequence.</a:t>
            </a:r>
            <a:br>
              <a:rPr lang="en-US" b="1" i="1" dirty="0"/>
            </a:br>
            <a:r>
              <a:rPr lang="en-US" b="1" i="1" dirty="0" smtClean="0"/>
              <a:t>(</a:t>
            </a:r>
            <a:r>
              <a:rPr lang="en-US" sz="2400" b="1" dirty="0" smtClean="0"/>
              <a:t>Robert Ingersoll)</a:t>
            </a:r>
            <a:endParaRPr lang="en-US" sz="2400" b="1" dirty="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rPr>
              <a:t>Happiness</a:t>
            </a:r>
            <a:endParaRPr lang="en-US" b="1" dirty="0">
              <a:solidFill>
                <a:srgbClr val="7030A0"/>
              </a:solidFill>
            </a:endParaRPr>
          </a:p>
        </p:txBody>
      </p:sp>
      <p:sp>
        <p:nvSpPr>
          <p:cNvPr id="3" name="Content Placeholder 2"/>
          <p:cNvSpPr>
            <a:spLocks noGrp="1"/>
          </p:cNvSpPr>
          <p:nvPr>
            <p:ph idx="1"/>
          </p:nvPr>
        </p:nvSpPr>
        <p:spPr/>
        <p:txBody>
          <a:bodyPr>
            <a:normAutofit fontScale="92500" lnSpcReduction="10000"/>
          </a:bodyPr>
          <a:lstStyle/>
          <a:p>
            <a:r>
              <a:rPr lang="en-US" b="1" i="1" dirty="0"/>
              <a:t>Happiness is the meaning and the purpose of life, the whole aim and end of human existence</a:t>
            </a:r>
            <a:r>
              <a:rPr lang="en-US" b="1" i="1" dirty="0" smtClean="0"/>
              <a:t>. </a:t>
            </a:r>
            <a:r>
              <a:rPr lang="en-US" sz="2400" b="1" i="1" dirty="0" smtClean="0"/>
              <a:t>(</a:t>
            </a:r>
            <a:r>
              <a:rPr lang="en-US" sz="2400" b="1" dirty="0" smtClean="0"/>
              <a:t>Aristotle)</a:t>
            </a:r>
            <a:endParaRPr lang="en-US" sz="2400" b="1" dirty="0"/>
          </a:p>
          <a:p>
            <a:r>
              <a:rPr lang="en-US" b="1" i="1" dirty="0"/>
              <a:t>Happiness is not something you experience, it’s something you remember</a:t>
            </a:r>
            <a:r>
              <a:rPr lang="en-US" b="1" i="1" dirty="0" smtClean="0"/>
              <a:t>. (</a:t>
            </a:r>
            <a:r>
              <a:rPr lang="en-US" sz="2200" b="1" dirty="0" smtClean="0"/>
              <a:t>Oscar Levant)</a:t>
            </a:r>
            <a:endParaRPr lang="en-US" sz="2200" b="1" dirty="0"/>
          </a:p>
          <a:p>
            <a:r>
              <a:rPr lang="en-US" b="1" i="1" dirty="0"/>
              <a:t>Happiness is not a station you arrive at, but a manner of traveling</a:t>
            </a:r>
            <a:r>
              <a:rPr lang="en-US" b="1" i="1" dirty="0" smtClean="0"/>
              <a:t>. </a:t>
            </a:r>
            <a:r>
              <a:rPr lang="en-US" sz="2200" b="1" i="1" dirty="0" smtClean="0"/>
              <a:t>(</a:t>
            </a:r>
            <a:r>
              <a:rPr lang="en-US" sz="2200" b="1" dirty="0" smtClean="0"/>
              <a:t>Margaret </a:t>
            </a:r>
            <a:r>
              <a:rPr lang="en-US" sz="2200" b="1" dirty="0"/>
              <a:t>Lee </a:t>
            </a:r>
            <a:r>
              <a:rPr lang="en-US" sz="2200" b="1" dirty="0" err="1" smtClean="0"/>
              <a:t>Runbeck</a:t>
            </a:r>
            <a:r>
              <a:rPr lang="en-US" sz="2200" b="1" dirty="0" smtClean="0"/>
              <a:t>)</a:t>
            </a:r>
            <a:endParaRPr lang="en-US" sz="2200" b="1" dirty="0"/>
          </a:p>
          <a:p>
            <a:r>
              <a:rPr lang="en-US" b="1" i="1" dirty="0"/>
              <a:t>Happiness is the spiritual experience of living every minute with love, grace and gratitude.</a:t>
            </a:r>
            <a:br>
              <a:rPr lang="en-US" b="1" i="1" dirty="0"/>
            </a:br>
            <a:r>
              <a:rPr lang="en-US" sz="2200" b="1" i="1" dirty="0" smtClean="0"/>
              <a:t>(</a:t>
            </a:r>
            <a:r>
              <a:rPr lang="en-US" sz="2200" b="1" dirty="0" smtClean="0"/>
              <a:t>Denis </a:t>
            </a:r>
            <a:r>
              <a:rPr lang="en-US" sz="2200" b="1" dirty="0" err="1" smtClean="0"/>
              <a:t>Waitley</a:t>
            </a:r>
            <a:r>
              <a:rPr lang="en-US" sz="2200" b="1" dirty="0" smtClean="0"/>
              <a:t>)</a:t>
            </a:r>
            <a:endParaRPr lang="en-US" sz="2200" b="1" dirty="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Happiness</a:t>
            </a:r>
            <a:endParaRPr lang="en-US" b="1" dirty="0">
              <a:solidFill>
                <a:srgbClr val="C00000"/>
              </a:solidFill>
            </a:endParaRPr>
          </a:p>
        </p:txBody>
      </p:sp>
      <p:sp>
        <p:nvSpPr>
          <p:cNvPr id="3" name="Content Placeholder 2"/>
          <p:cNvSpPr>
            <a:spLocks noGrp="1"/>
          </p:cNvSpPr>
          <p:nvPr>
            <p:ph idx="1"/>
          </p:nvPr>
        </p:nvSpPr>
        <p:spPr/>
        <p:txBody>
          <a:bodyPr/>
          <a:lstStyle/>
          <a:p>
            <a:pPr marL="0" lvl="0" indent="0">
              <a:buNone/>
            </a:pPr>
            <a:r>
              <a:rPr lang="en-CA" b="1" dirty="0"/>
              <a:t>What is happiness?</a:t>
            </a:r>
            <a:endParaRPr lang="en-US" sz="2800" b="1" dirty="0"/>
          </a:p>
          <a:p>
            <a:pPr lvl="1"/>
            <a:r>
              <a:rPr lang="en-CA" b="1" dirty="0"/>
              <a:t>Positive affect</a:t>
            </a:r>
            <a:endParaRPr lang="en-US" sz="2400" b="1" dirty="0"/>
          </a:p>
          <a:p>
            <a:pPr lvl="1"/>
            <a:r>
              <a:rPr lang="en-CA" b="1" dirty="0"/>
              <a:t>Subjective well-being</a:t>
            </a:r>
            <a:endParaRPr lang="en-US" sz="2400" b="1" dirty="0"/>
          </a:p>
          <a:p>
            <a:pPr lvl="1"/>
            <a:r>
              <a:rPr lang="en-CA" b="1" dirty="0"/>
              <a:t>The good life (Aristotle)</a:t>
            </a:r>
            <a:endParaRPr lang="en-US" sz="2400" b="1" dirty="0"/>
          </a:p>
          <a:p>
            <a:pPr lvl="1"/>
            <a:r>
              <a:rPr lang="en-CA" b="1" dirty="0"/>
              <a:t>Temperance </a:t>
            </a:r>
            <a:endParaRPr lang="en-US" sz="2400" b="1" dirty="0"/>
          </a:p>
          <a:p>
            <a:pPr lvl="1"/>
            <a:r>
              <a:rPr lang="en-CA" b="1" dirty="0"/>
              <a:t>The opposite of happiness is unhappiness, not depression or sadness</a:t>
            </a:r>
            <a:endParaRPr lang="en-US" sz="2400" b="1" dirty="0"/>
          </a:p>
          <a:p>
            <a:pPr lvl="1"/>
            <a:r>
              <a:rPr lang="en-CA" b="1" dirty="0"/>
              <a:t>Everyone wants to be happier!!!!!!</a:t>
            </a:r>
            <a:endParaRPr lang="en-US" sz="2400" b="1" dirty="0"/>
          </a:p>
          <a:p>
            <a:endParaRPr lang="en-US" dirty="0"/>
          </a:p>
        </p:txBody>
      </p:sp>
    </p:spTree>
    <p:extLst>
      <p:ext uri="{BB962C8B-B14F-4D97-AF65-F5344CB8AC3E}">
        <p14:creationId xmlns:p14="http://schemas.microsoft.com/office/powerpoint/2010/main" val="27190954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Happiness</a:t>
            </a:r>
            <a:endParaRPr lang="en-US" b="1" dirty="0">
              <a:solidFill>
                <a:srgbClr val="0070C0"/>
              </a:solidFill>
            </a:endParaRPr>
          </a:p>
        </p:txBody>
      </p:sp>
      <p:sp>
        <p:nvSpPr>
          <p:cNvPr id="3" name="Content Placeholder 2"/>
          <p:cNvSpPr>
            <a:spLocks noGrp="1"/>
          </p:cNvSpPr>
          <p:nvPr>
            <p:ph idx="1"/>
          </p:nvPr>
        </p:nvSpPr>
        <p:spPr/>
        <p:txBody>
          <a:bodyPr/>
          <a:lstStyle/>
          <a:p>
            <a:endParaRPr lang="en-US" dirty="0" smtClean="0"/>
          </a:p>
          <a:p>
            <a:r>
              <a:rPr lang="en-US" sz="4000" b="1" dirty="0" smtClean="0"/>
              <a:t>All </a:t>
            </a:r>
            <a:r>
              <a:rPr lang="en-US" sz="4000" b="1" dirty="0"/>
              <a:t>in all, I would say that </a:t>
            </a:r>
            <a:r>
              <a:rPr lang="en-US" sz="4000" b="1" u="sng" dirty="0"/>
              <a:t>happiness is a </a:t>
            </a:r>
            <a:r>
              <a:rPr lang="en-US" sz="4000" b="1" i="1" u="sng" dirty="0"/>
              <a:t>decision</a:t>
            </a:r>
            <a:r>
              <a:rPr lang="en-US" sz="4000" b="1" dirty="0"/>
              <a:t>. Your happiness is </a:t>
            </a:r>
            <a:r>
              <a:rPr lang="en-US" sz="4000" b="1" i="1" dirty="0"/>
              <a:t>your </a:t>
            </a:r>
            <a:r>
              <a:rPr lang="en-US" sz="4000" b="1" dirty="0"/>
              <a:t>decision to make. All the quotes above require </a:t>
            </a:r>
            <a:r>
              <a:rPr lang="en-US" sz="4000" b="1" i="1" dirty="0"/>
              <a:t>actions </a:t>
            </a:r>
            <a:r>
              <a:rPr lang="en-US" sz="4000" b="1" dirty="0"/>
              <a:t>on our part and </a:t>
            </a:r>
            <a:r>
              <a:rPr lang="en-US" sz="4000" b="1" i="1" dirty="0"/>
              <a:t>actions </a:t>
            </a:r>
            <a:r>
              <a:rPr lang="en-US" sz="4000" b="1" dirty="0"/>
              <a:t>require </a:t>
            </a:r>
            <a:r>
              <a:rPr lang="en-US" sz="4000" b="1" i="1" dirty="0"/>
              <a:t>decisions</a:t>
            </a:r>
            <a:r>
              <a:rPr lang="en-US" sz="4000" dirty="0"/>
              <a:t>.</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pic>
        <p:nvPicPr>
          <p:cNvPr id="4" name="Content Placeholder 3" descr="http://t2.gstatic.com/images?q=tbn:ANd9GcTGCBfQLUxBhCl9fjmF0XE81WHEkZYKNO89Mv_1hZ6g-RSHyrXjVw">
            <a:hlinkClick r:id="rId2"/>
          </p:cNvPr>
          <p:cNvPicPr>
            <a:picLocks noGrp="1"/>
          </p:cNvPicPr>
          <p:nvPr>
            <p:ph idx="1"/>
          </p:nvPr>
        </p:nvPicPr>
        <p:blipFill>
          <a:blip r:embed="rId3" cstate="print"/>
          <a:srcRect/>
          <a:stretch>
            <a:fillRect/>
          </a:stretch>
        </p:blipFill>
        <p:spPr bwMode="auto">
          <a:xfrm>
            <a:off x="1219200" y="152400"/>
            <a:ext cx="6781800" cy="67056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b="1" dirty="0" smtClean="0"/>
              <a:t>Does one in fact “stumble” upon happiness?</a:t>
            </a:r>
            <a:endParaRPr lang="fr-CA" b="1" dirty="0"/>
          </a:p>
        </p:txBody>
      </p:sp>
      <p:sp>
        <p:nvSpPr>
          <p:cNvPr id="3" name="TextBox 2"/>
          <p:cNvSpPr txBox="1"/>
          <p:nvPr/>
        </p:nvSpPr>
        <p:spPr>
          <a:xfrm>
            <a:off x="685800" y="1471910"/>
            <a:ext cx="7239000" cy="5386090"/>
          </a:xfrm>
          <a:prstGeom prst="rect">
            <a:avLst/>
          </a:prstGeom>
          <a:noFill/>
        </p:spPr>
        <p:txBody>
          <a:bodyPr wrap="square" rtlCol="0">
            <a:spAutoFit/>
          </a:bodyPr>
          <a:lstStyle/>
          <a:p>
            <a:r>
              <a:rPr lang="en-CA" sz="2200" b="1" dirty="0" smtClean="0"/>
              <a:t>Differentiating between:</a:t>
            </a:r>
          </a:p>
          <a:p>
            <a:pPr marL="800100" lvl="1" indent="-342900">
              <a:buAutoNum type="arabicPeriod"/>
            </a:pPr>
            <a:r>
              <a:rPr lang="en-CA" sz="2200" b="1" dirty="0" smtClean="0"/>
              <a:t>a state that may occur suddenly and at random, </a:t>
            </a:r>
          </a:p>
          <a:p>
            <a:pPr marL="800100" lvl="1" indent="-342900">
              <a:buAutoNum type="arabicPeriod"/>
            </a:pPr>
            <a:r>
              <a:rPr lang="en-CA" sz="2200" b="1" dirty="0" smtClean="0"/>
              <a:t>a condition being constructed, and </a:t>
            </a:r>
          </a:p>
          <a:p>
            <a:pPr marL="800100" lvl="1" indent="-342900">
              <a:buAutoNum type="arabicPeriod"/>
            </a:pPr>
            <a:r>
              <a:rPr lang="en-CA" sz="2200" b="1" dirty="0" smtClean="0"/>
              <a:t>a way of life having been chosen and subsequently becoming established </a:t>
            </a:r>
          </a:p>
          <a:p>
            <a:pPr marL="800100" lvl="1" indent="-342900"/>
            <a:endParaRPr lang="en-CA" sz="2200" b="1" dirty="0" smtClean="0"/>
          </a:p>
          <a:p>
            <a:r>
              <a:rPr lang="en-CA" sz="2200" b="1" dirty="0" smtClean="0"/>
              <a:t>Do we have the power to chose?  If not, can we become empowered? </a:t>
            </a:r>
          </a:p>
          <a:p>
            <a:endParaRPr lang="en-CA" sz="2200" b="1" dirty="0" smtClean="0"/>
          </a:p>
          <a:p>
            <a:r>
              <a:rPr lang="en-CA" sz="2200" b="1" dirty="0" smtClean="0"/>
              <a:t>Intentionality and activation of behaviours</a:t>
            </a:r>
          </a:p>
          <a:p>
            <a:r>
              <a:rPr lang="en-CA" sz="2200" b="1" dirty="0" smtClean="0"/>
              <a:t>The role of language and the creation of meaning </a:t>
            </a:r>
          </a:p>
          <a:p>
            <a:r>
              <a:rPr lang="en-CA" sz="2200" b="1" dirty="0" smtClean="0"/>
              <a:t>Facial Feedback Hypothesis (</a:t>
            </a:r>
            <a:r>
              <a:rPr lang="en-CA" sz="2200" b="1" dirty="0" err="1" smtClean="0"/>
              <a:t>Strack</a:t>
            </a:r>
            <a:r>
              <a:rPr lang="en-CA" sz="2200" b="1" dirty="0" smtClean="0"/>
              <a:t>, 1988) </a:t>
            </a:r>
          </a:p>
          <a:p>
            <a:endParaRPr lang="en-CA" sz="2200" b="1" dirty="0" smtClean="0"/>
          </a:p>
          <a:p>
            <a:r>
              <a:rPr lang="en-CA" sz="2200" b="1" dirty="0" smtClean="0"/>
              <a:t>The Good News…</a:t>
            </a:r>
          </a:p>
          <a:p>
            <a:endParaRPr lang="en-CA" dirty="0" smtClean="0"/>
          </a:p>
          <a:p>
            <a:pPr>
              <a:buFontTx/>
              <a:buChar char="-"/>
            </a:pPr>
            <a:endParaRPr lang="fr-CA" dirty="0"/>
          </a:p>
        </p:txBody>
      </p:sp>
    </p:spTree>
    <p:extLst>
      <p:ext uri="{BB962C8B-B14F-4D97-AF65-F5344CB8AC3E}">
        <p14:creationId xmlns:p14="http://schemas.microsoft.com/office/powerpoint/2010/main" val="42939205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384</TotalTime>
  <Words>1693</Words>
  <Application>Microsoft Macintosh PowerPoint</Application>
  <PresentationFormat>On-screen Show (4:3)</PresentationFormat>
  <Paragraphs>214</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Stumbling on Happiness</vt:lpstr>
      <vt:lpstr>Know Thyself</vt:lpstr>
      <vt:lpstr>Happiness</vt:lpstr>
      <vt:lpstr>Happiness</vt:lpstr>
      <vt:lpstr>Happiness</vt:lpstr>
      <vt:lpstr>Happiness</vt:lpstr>
      <vt:lpstr>Happiness</vt:lpstr>
      <vt:lpstr>PowerPoint Presentation</vt:lpstr>
      <vt:lpstr>Does one in fact “stumble” upon happiness?</vt:lpstr>
      <vt:lpstr>Positive Psychology – an introduction </vt:lpstr>
      <vt:lpstr>Positive Experiences </vt:lpstr>
      <vt:lpstr>Eastern Perspectives </vt:lpstr>
      <vt:lpstr>Authentically, you?</vt:lpstr>
      <vt:lpstr>Authentic Smile</vt:lpstr>
      <vt:lpstr>Duchenne Smile</vt:lpstr>
      <vt:lpstr>Practicing Happiness</vt:lpstr>
      <vt:lpstr>Practicing Happiness</vt:lpstr>
      <vt:lpstr>Practicing Happiness</vt:lpstr>
      <vt:lpstr>Practicing Happiness</vt:lpstr>
      <vt:lpstr>Practicing Happiness</vt:lpstr>
      <vt:lpstr>Why Me?</vt:lpstr>
      <vt:lpstr>Authentic Happiness … Martin Seligman</vt:lpstr>
      <vt:lpstr>Authentic Happiness</vt:lpstr>
      <vt:lpstr>Authentic Happiness</vt:lpstr>
      <vt:lpstr>Authentic Happiness</vt:lpstr>
      <vt:lpstr>Authentic Happiness</vt:lpstr>
      <vt:lpstr>Authentic Happiness</vt:lpstr>
      <vt:lpstr>Authentic Happiness</vt:lpstr>
      <vt:lpstr>Authentic Happiness</vt:lpstr>
      <vt:lpstr>Satisfaction with Life Scale</vt:lpstr>
      <vt:lpstr>Satisfaction with Life Scale</vt:lpstr>
      <vt:lpstr>The Happiness Project  by Gretchen Rubin, (2009)</vt:lpstr>
      <vt:lpstr>Happiness is a state of mind. ... Self-Unfolding by Swami Chinmayananda (2007)</vt:lpstr>
      <vt:lpstr>Happiness and Expectations</vt:lpstr>
      <vt:lpstr>Flow:  The Psychology of Optimal Experience </vt:lpstr>
      <vt:lpstr>PowerPoint Presentation</vt:lpstr>
      <vt:lpstr>Happiness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Happiness</dc:title>
  <dc:creator>mrovers</dc:creator>
  <cp:lastModifiedBy>Elzbieta Haupton-Rovers</cp:lastModifiedBy>
  <cp:revision>42</cp:revision>
  <cp:lastPrinted>2014-11-27T19:34:45Z</cp:lastPrinted>
  <dcterms:created xsi:type="dcterms:W3CDTF">2011-12-07T16:30:56Z</dcterms:created>
  <dcterms:modified xsi:type="dcterms:W3CDTF">2014-12-09T19:02:36Z</dcterms:modified>
</cp:coreProperties>
</file>